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57" r:id="rId1"/>
  </p:sldMasterIdLst>
  <p:notesMasterIdLst>
    <p:notesMasterId r:id="rId8"/>
  </p:notesMasterIdLst>
  <p:sldIdLst>
    <p:sldId id="256" r:id="rId2"/>
    <p:sldId id="398" r:id="rId3"/>
    <p:sldId id="403" r:id="rId4"/>
    <p:sldId id="381" r:id="rId5"/>
    <p:sldId id="394" r:id="rId6"/>
    <p:sldId id="386" r:id="rId7"/>
  </p:sldIdLst>
  <p:sldSz cx="12192000" cy="6858000"/>
  <p:notesSz cx="6858000" cy="9144000"/>
  <p:custShowLst>
    <p:custShow name="Diaporama personnalisé 1" id="0">
      <p:sldLst>
        <p:sld r:id="rId2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0CF3C375-F561-48F6-9A01-2EC260531181}">
          <p14:sldIdLst>
            <p14:sldId id="256"/>
            <p14:sldId id="398"/>
            <p14:sldId id="403"/>
            <p14:sldId id="381"/>
            <p14:sldId id="394"/>
            <p14:sldId id="3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hoe" initials="J" lastIdx="4" clrIdx="0">
    <p:extLst>
      <p:ext uri="{19B8F6BF-5375-455C-9EA6-DF929625EA0E}">
        <p15:presenceInfo xmlns:p15="http://schemas.microsoft.com/office/powerpoint/2012/main" userId="Jho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FFFFFF"/>
    <a:srgbClr val="C4C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91" autoAdjust="0"/>
    <p:restoredTop sz="66000" autoAdjust="0"/>
  </p:normalViewPr>
  <p:slideViewPr>
    <p:cSldViewPr snapToGrid="0">
      <p:cViewPr>
        <p:scale>
          <a:sx n="42" d="100"/>
          <a:sy n="42" d="100"/>
        </p:scale>
        <p:origin x="12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DFAD705C-26F7-42A9-A71A-FFD3FB4DC019}" type="presOf" srcId="{D8BE2B12-8EA2-4785-9E25-3837567099F4}" destId="{8A4C18E9-8490-401B-AB0F-D96AC2399995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3A40F-27D0-4173-98C1-A88512268D24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630D1-D513-4FA3-AFE8-1634CBF24B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830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13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577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1600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779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888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dirty="0"/>
              <a:t>PREREQUIS 1</a:t>
            </a:r>
            <a:endParaRPr lang="fr-FR" sz="1600" baseline="0" dirty="0"/>
          </a:p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044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301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ti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9233" y="31830"/>
            <a:ext cx="12051930" cy="1381334"/>
            <a:chOff x="30653" y="-36029"/>
            <a:chExt cx="12113087" cy="1568517"/>
          </a:xfrm>
        </p:grpSpPr>
        <p:pic>
          <p:nvPicPr>
            <p:cNvPr id="23" name="Image 1" descr="Une image contenant texte, Police, logo, Bleu électrique&#10;&#10;Description générée automatiquement">
              <a:extLst>
                <a:ext uri="{FF2B5EF4-FFF2-40B4-BE49-F238E27FC236}">
                  <a16:creationId xmlns:a16="http://schemas.microsoft.com/office/drawing/2014/main" id="{724B7200-7F35-1F35-F93A-56D4672D72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839" y="59398"/>
              <a:ext cx="3550685" cy="768971"/>
            </a:xfrm>
            <a:prstGeom prst="rect">
              <a:avLst/>
            </a:prstGeom>
          </p:spPr>
        </p:pic>
        <p:sp>
          <p:nvSpPr>
            <p:cNvPr id="24" name="TextBox 2">
              <a:extLst>
                <a:ext uri="{FF2B5EF4-FFF2-40B4-BE49-F238E27FC236}">
                  <a16:creationId xmlns:a16="http://schemas.microsoft.com/office/drawing/2014/main" id="{3B1C7B06-60DD-3A7F-B3BB-AD995F663524}"/>
                </a:ext>
              </a:extLst>
            </p:cNvPr>
            <p:cNvSpPr txBox="1"/>
            <p:nvPr/>
          </p:nvSpPr>
          <p:spPr>
            <a:xfrm>
              <a:off x="5886908" y="702229"/>
              <a:ext cx="24896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1269B2"/>
                  </a:solidFill>
                </a:rPr>
                <a:t>Maghreb</a:t>
              </a:r>
            </a:p>
          </p:txBody>
        </p:sp>
        <p:pic>
          <p:nvPicPr>
            <p:cNvPr id="25" name="Image 5">
              <a:extLst>
                <a:ext uri="{FF2B5EF4-FFF2-40B4-BE49-F238E27FC236}">
                  <a16:creationId xmlns:a16="http://schemas.microsoft.com/office/drawing/2014/main" id="{7F012574-A5E4-B69E-7EBF-79FCBD6DDC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653" y="18013"/>
              <a:ext cx="2171701" cy="1514475"/>
            </a:xfrm>
            <a:prstGeom prst="rect">
              <a:avLst/>
            </a:prstGeom>
          </p:spPr>
        </p:pic>
        <p:pic>
          <p:nvPicPr>
            <p:cNvPr id="26" name="Image 7">
              <a:extLst>
                <a:ext uri="{FF2B5EF4-FFF2-40B4-BE49-F238E27FC236}">
                  <a16:creationId xmlns:a16="http://schemas.microsoft.com/office/drawing/2014/main" id="{7AEDABB4-9D86-1BB6-8153-8E048F8D08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91015" y="-36029"/>
              <a:ext cx="2752725" cy="1543050"/>
            </a:xfrm>
            <a:prstGeom prst="rect">
              <a:avLst/>
            </a:prstGeom>
          </p:spPr>
        </p:pic>
      </p:grpSp>
      <p:sp>
        <p:nvSpPr>
          <p:cNvPr id="7" name="Sous-titre 2">
            <a:extLst>
              <a:ext uri="{FF2B5EF4-FFF2-40B4-BE49-F238E27FC236}">
                <a16:creationId xmlns:a16="http://schemas.microsoft.com/office/drawing/2014/main" id="{38BA5779-C20E-41DA-A4FC-64816C802C25}"/>
              </a:ext>
            </a:extLst>
          </p:cNvPr>
          <p:cNvSpPr txBox="1">
            <a:spLocks/>
          </p:cNvSpPr>
          <p:nvPr userDrawn="1"/>
        </p:nvSpPr>
        <p:spPr>
          <a:xfrm>
            <a:off x="1423914" y="3057236"/>
            <a:ext cx="9422913" cy="2956053"/>
          </a:xfrm>
          <a:prstGeom prst="roundRect">
            <a:avLst>
              <a:gd name="adj" fmla="val 3078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sz="2800" b="1" dirty="0" smtClean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fr-FR" sz="2800" b="1" baseline="0" dirty="0" smtClean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fr-FR" sz="2800" b="1" baseline="0" dirty="0" smtClean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fr-FR" sz="2800" b="1" baseline="0" dirty="0" smtClean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fr-FR" sz="400" b="1" baseline="0" dirty="0" smtClean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sz="1600" b="1" baseline="0" dirty="0" smtClean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Alger Mai 2024</a:t>
            </a:r>
            <a:endParaRPr lang="fr-FR" sz="900" b="1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C21A6C-F316-BEEE-D4DE-096E798F2E64}"/>
              </a:ext>
            </a:extLst>
          </p:cNvPr>
          <p:cNvSpPr/>
          <p:nvPr userDrawn="1"/>
        </p:nvSpPr>
        <p:spPr>
          <a:xfrm>
            <a:off x="25401" y="1481696"/>
            <a:ext cx="12219940" cy="126150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برنامج دعم</a:t>
            </a:r>
            <a:r>
              <a:rPr lang="ar-DZ" sz="36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3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جودة </a:t>
            </a:r>
            <a:r>
              <a:rPr lang="ar-D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التعليم</a:t>
            </a:r>
            <a:r>
              <a:rPr lang="ar-SA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في </a:t>
            </a:r>
            <a:r>
              <a:rPr lang="ar-D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الجزائر في سياق أهداف التنمية المستدامة</a:t>
            </a:r>
            <a:endParaRPr lang="fr-FR" sz="2400" b="1" i="1" kern="1200" cap="all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fr-FR" sz="2000" b="1" i="1" kern="1200" cap="all" baseline="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Programme d’appui à une éducation de qualité en Algérie</a:t>
            </a:r>
          </a:p>
          <a:p>
            <a:pPr algn="ctr">
              <a:lnSpc>
                <a:spcPct val="100000"/>
              </a:lnSpc>
            </a:pPr>
            <a:r>
              <a:rPr lang="fr-FR" sz="2000" b="1" i="1" kern="1200" cap="all" baseline="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dans le sillage des objectifs du développement durable</a:t>
            </a:r>
            <a:endParaRPr lang="en-US" sz="2000" b="1" i="1" kern="1200" cap="all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9" name="Image 1">
            <a:extLst>
              <a:ext uri="{FF2B5EF4-FFF2-40B4-BE49-F238E27FC236}">
                <a16:creationId xmlns:a16="http://schemas.microsoft.com/office/drawing/2014/main" id="{BB86352C-9243-F1BA-E172-F185E87879B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2737" y="6015845"/>
            <a:ext cx="1304003" cy="850917"/>
          </a:xfrm>
          <a:prstGeom prst="rect">
            <a:avLst/>
          </a:prstGeom>
        </p:spPr>
      </p:pic>
      <p:pic>
        <p:nvPicPr>
          <p:cNvPr id="10" name="Image 3">
            <a:extLst>
              <a:ext uri="{FF2B5EF4-FFF2-40B4-BE49-F238E27FC236}">
                <a16:creationId xmlns:a16="http://schemas.microsoft.com/office/drawing/2014/main" id="{81D02D99-C831-B538-BCA8-B81DD036EFF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707329" y="6081028"/>
            <a:ext cx="1461934" cy="776972"/>
          </a:xfrm>
          <a:prstGeom prst="rect">
            <a:avLst/>
          </a:prstGeom>
        </p:spPr>
      </p:pic>
      <p:pic>
        <p:nvPicPr>
          <p:cNvPr id="11" name="Image 8">
            <a:extLst>
              <a:ext uri="{FF2B5EF4-FFF2-40B4-BE49-F238E27FC236}">
                <a16:creationId xmlns:a16="http://schemas.microsoft.com/office/drawing/2014/main" id="{A4F4BA04-4F03-2CE3-4706-1D78ABBBA219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9857" y="6372638"/>
            <a:ext cx="1606504" cy="43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89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ond-Sl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2A20663-21E6-4D90-32D7-BFFB5033EF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98173"/>
            <a:ext cx="1304003" cy="85091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4577D62-D77A-2FB4-1476-DC87E0ED26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07329" y="6081028"/>
            <a:ext cx="1461934" cy="776972"/>
          </a:xfrm>
          <a:prstGeom prst="rect">
            <a:avLst/>
          </a:prstGeom>
        </p:spPr>
      </p:pic>
      <p:pic>
        <p:nvPicPr>
          <p:cNvPr id="8" name="Image 8">
            <a:extLst>
              <a:ext uri="{FF2B5EF4-FFF2-40B4-BE49-F238E27FC236}">
                <a16:creationId xmlns:a16="http://schemas.microsoft.com/office/drawing/2014/main" id="{FF35C989-5CEB-2873-D209-5E2843092F6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9857" y="6372638"/>
            <a:ext cx="1606504" cy="43873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5E33BB1-6463-7A56-EFBF-D6BA7C5FDC4B}"/>
              </a:ext>
            </a:extLst>
          </p:cNvPr>
          <p:cNvSpPr/>
          <p:nvPr userDrawn="1"/>
        </p:nvSpPr>
        <p:spPr>
          <a:xfrm>
            <a:off x="5523" y="50460"/>
            <a:ext cx="12186477" cy="80852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برنامج دعم</a:t>
            </a:r>
            <a:r>
              <a:rPr lang="ar-DZ" sz="2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جودة </a:t>
            </a:r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التعليم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في </a:t>
            </a:r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الجزائر في سياق أهداف التنمية المستدامة</a:t>
            </a:r>
            <a:endParaRPr lang="fr-FR" b="1" i="1" kern="1200" cap="all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fr-FR" sz="1700" b="1" i="1" kern="1200" cap="all" baseline="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Programme d’appui à une éducation de qualité en Algérie  dans le sillage des objectifs du développement durable</a:t>
            </a:r>
            <a:endParaRPr lang="en-US" sz="1700" b="1" i="1" kern="1200" cap="all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" y="858983"/>
            <a:ext cx="12192001" cy="4710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defRPr sz="3600" b="1" cap="sm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26063" y="911947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CBFC0048-4C2F-49A0-9176-AED2AAA593FD}" type="slidenum">
              <a:rPr lang="en-US" smtClean="0"/>
              <a:pPr/>
              <a:t>‹#›</a:t>
            </a:fld>
            <a:r>
              <a:rPr lang="en-US" dirty="0" smtClean="0"/>
              <a:t>/9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350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Fort-Tech-Session_Introduc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BB86352C-9243-F1BA-E172-F185E87879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737" y="6093622"/>
            <a:ext cx="1304003" cy="85091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81D02D99-C831-B538-BCA8-B81DD036EF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07329" y="6081028"/>
            <a:ext cx="1461934" cy="776972"/>
          </a:xfrm>
          <a:prstGeom prst="rect">
            <a:avLst/>
          </a:prstGeom>
        </p:spPr>
      </p:pic>
      <p:pic>
        <p:nvPicPr>
          <p:cNvPr id="5" name="Image 8">
            <a:extLst>
              <a:ext uri="{FF2B5EF4-FFF2-40B4-BE49-F238E27FC236}">
                <a16:creationId xmlns:a16="http://schemas.microsoft.com/office/drawing/2014/main" id="{A4F4BA04-4F03-2CE3-4706-1D78ABBBA21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9857" y="6372638"/>
            <a:ext cx="1606504" cy="43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639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604607" y="6139543"/>
            <a:ext cx="10702490" cy="405979"/>
            <a:chOff x="604607" y="6139543"/>
            <a:chExt cx="10702490" cy="405979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A31D2FA-D94C-784A-EBF4-50D3DDAE66A6}"/>
                </a:ext>
              </a:extLst>
            </p:cNvPr>
            <p:cNvCxnSpPr>
              <a:cxnSpLocks/>
            </p:cNvCxnSpPr>
            <p:nvPr/>
          </p:nvCxnSpPr>
          <p:spPr>
            <a:xfrm>
              <a:off x="604607" y="6139543"/>
              <a:ext cx="1070249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C23E1F6-5A29-C1D3-EE99-211DC9E1C78F}"/>
                </a:ext>
              </a:extLst>
            </p:cNvPr>
            <p:cNvSpPr txBox="1"/>
            <p:nvPr/>
          </p:nvSpPr>
          <p:spPr>
            <a:xfrm>
              <a:off x="1235876" y="6255399"/>
              <a:ext cx="16709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77D4"/>
                  </a:solidFill>
                  <a:latin typeface="+mj-lt"/>
                </a:rPr>
                <a:t>rabat@unesco.org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54276A3-962F-33CD-C250-01313DDF16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6399" y="6271874"/>
              <a:ext cx="262993" cy="249419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E7C89DA-937E-155E-B676-01FBFD54CD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98486" y="6272529"/>
              <a:ext cx="287849" cy="272993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B71CDC0-3EF0-3835-0B99-DE9DEBC76E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408599" y="6253975"/>
              <a:ext cx="273213" cy="259111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D6FADF6-E04E-7965-1C9F-3F5456920961}"/>
                </a:ext>
              </a:extLst>
            </p:cNvPr>
            <p:cNvSpPr txBox="1"/>
            <p:nvPr/>
          </p:nvSpPr>
          <p:spPr>
            <a:xfrm>
              <a:off x="3386641" y="6256076"/>
              <a:ext cx="29270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77D4"/>
                  </a:solidFill>
                  <a:latin typeface="+mj-lt"/>
                </a:rPr>
                <a:t>https://www.unesco.org/fr/fieldoffice/rabat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C04F2CD-3E0E-52AD-19F5-6E9404E0D963}"/>
                </a:ext>
              </a:extLst>
            </p:cNvPr>
            <p:cNvSpPr txBox="1"/>
            <p:nvPr/>
          </p:nvSpPr>
          <p:spPr>
            <a:xfrm>
              <a:off x="7116198" y="6260495"/>
              <a:ext cx="13920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77D4"/>
                  </a:solidFill>
                  <a:latin typeface="+mj-lt"/>
                </a:rPr>
                <a:t>unesco_maghreb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AEA954F1-C37B-081A-01DC-CFFFBDAFAC2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58474" y="6249282"/>
              <a:ext cx="308321" cy="284650"/>
            </a:xfrm>
            <a:prstGeom prst="rect">
              <a:avLst/>
            </a:prstGeom>
          </p:spPr>
        </p:pic>
      </p:grpSp>
      <p:sp>
        <p:nvSpPr>
          <p:cNvPr id="17" name="TextBox 8">
            <a:extLst>
              <a:ext uri="{FF2B5EF4-FFF2-40B4-BE49-F238E27FC236}">
                <a16:creationId xmlns:a16="http://schemas.microsoft.com/office/drawing/2014/main" id="{CF9D9EE0-093F-5239-4E25-E7173F42CC34}"/>
              </a:ext>
            </a:extLst>
          </p:cNvPr>
          <p:cNvSpPr txBox="1"/>
          <p:nvPr userDrawn="1"/>
        </p:nvSpPr>
        <p:spPr>
          <a:xfrm>
            <a:off x="265481" y="3363446"/>
            <a:ext cx="11238500" cy="861774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75000"/>
                  <a:lumOff val="25000"/>
                </a:schemeClr>
              </a:buClr>
              <a:buSzPct val="97000"/>
            </a:pPr>
            <a:r>
              <a:rPr lang="en-US" sz="5000" b="1" dirty="0" smtClean="0">
                <a:solidFill>
                  <a:schemeClr val="bg1"/>
                </a:solidFill>
              </a:rPr>
              <a:t>MERCI</a:t>
            </a:r>
            <a:endParaRPr lang="en-US" sz="5000" b="1" dirty="0">
              <a:solidFill>
                <a:schemeClr val="bg1"/>
              </a:solidFill>
            </a:endParaRPr>
          </a:p>
        </p:txBody>
      </p:sp>
      <p:pic>
        <p:nvPicPr>
          <p:cNvPr id="18" name="Image 17" descr="888.tif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01" y="78666"/>
            <a:ext cx="11575108" cy="2140843"/>
          </a:xfrm>
          <a:prstGeom prst="rect">
            <a:avLst/>
          </a:prstGeom>
        </p:spPr>
      </p:pic>
      <p:sp>
        <p:nvSpPr>
          <p:cNvPr id="20" name="TextBox 8">
            <a:extLst>
              <a:ext uri="{FF2B5EF4-FFF2-40B4-BE49-F238E27FC236}">
                <a16:creationId xmlns:a16="http://schemas.microsoft.com/office/drawing/2014/main" id="{CF9D9EE0-093F-5239-4E25-E7173F42CC34}"/>
              </a:ext>
            </a:extLst>
          </p:cNvPr>
          <p:cNvSpPr txBox="1"/>
          <p:nvPr userDrawn="1"/>
        </p:nvSpPr>
        <p:spPr>
          <a:xfrm>
            <a:off x="285801" y="3363446"/>
            <a:ext cx="11238500" cy="861774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75000"/>
                  <a:lumOff val="25000"/>
                </a:schemeClr>
              </a:buClr>
              <a:buSzPct val="97000"/>
            </a:pPr>
            <a:r>
              <a:rPr lang="en-US" sz="5000" b="1" dirty="0" smtClean="0">
                <a:solidFill>
                  <a:schemeClr val="bg1"/>
                </a:solidFill>
              </a:rPr>
              <a:t>MERCI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CF9D9EE0-093F-5239-4E25-E7173F42CC34}"/>
              </a:ext>
            </a:extLst>
          </p:cNvPr>
          <p:cNvSpPr txBox="1"/>
          <p:nvPr userDrawn="1"/>
        </p:nvSpPr>
        <p:spPr>
          <a:xfrm>
            <a:off x="438201" y="3515846"/>
            <a:ext cx="11238500" cy="861774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75000"/>
                  <a:lumOff val="25000"/>
                </a:schemeClr>
              </a:buClr>
              <a:buSzPct val="97000"/>
            </a:pPr>
            <a:r>
              <a:rPr lang="en-US" sz="5000" b="1" dirty="0" smtClean="0">
                <a:solidFill>
                  <a:schemeClr val="bg1"/>
                </a:solidFill>
              </a:rPr>
              <a:t>MERCI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B1ED183-0B9D-509D-3701-9BAC2CD7F391}"/>
              </a:ext>
            </a:extLst>
          </p:cNvPr>
          <p:cNvSpPr/>
          <p:nvPr userDrawn="1"/>
        </p:nvSpPr>
        <p:spPr>
          <a:xfrm>
            <a:off x="-1" y="3115188"/>
            <a:ext cx="12192001" cy="1479729"/>
          </a:xfrm>
          <a:prstGeom prst="rect">
            <a:avLst/>
          </a:prstGeom>
          <a:solidFill>
            <a:srgbClr val="1369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cap="none" dirty="0" err="1">
              <a:solidFill>
                <a:schemeClr val="bg1"/>
              </a:solidFill>
              <a:latin typeface="Gill Sans MT"/>
            </a:endParaRPr>
          </a:p>
        </p:txBody>
      </p:sp>
      <p:sp>
        <p:nvSpPr>
          <p:cNvPr id="24" name="TextBox 8">
            <a:extLst>
              <a:ext uri="{FF2B5EF4-FFF2-40B4-BE49-F238E27FC236}">
                <a16:creationId xmlns:a16="http://schemas.microsoft.com/office/drawing/2014/main" id="{CF9D9EE0-093F-5239-4E25-E7173F42CC34}"/>
              </a:ext>
            </a:extLst>
          </p:cNvPr>
          <p:cNvSpPr txBox="1"/>
          <p:nvPr userDrawn="1"/>
        </p:nvSpPr>
        <p:spPr>
          <a:xfrm>
            <a:off x="264953" y="3668245"/>
            <a:ext cx="11238503" cy="861774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75000"/>
                  <a:lumOff val="25000"/>
                </a:schemeClr>
              </a:buClr>
              <a:buSzPct val="97000"/>
            </a:pPr>
            <a:r>
              <a:rPr lang="en-US" sz="5000" b="1" dirty="0" smtClean="0">
                <a:solidFill>
                  <a:schemeClr val="bg1"/>
                </a:solidFill>
              </a:rPr>
              <a:t>MERCI</a:t>
            </a:r>
            <a:endParaRPr lang="en-US" sz="5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364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B622FA-0D10-4C44-A91E-199DB6E2B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17AB92-AEEC-4104-9F49-9013E15B8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E7A49B-954B-4AFF-958C-29152E5EB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439DBD-7DB1-46BD-919B-4650A0EAA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7A1A2E-077A-4712-ADCF-F6B750A9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DE8B-56E1-4673-9B0C-F9EF0A3E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50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4B52EC4F-EAE2-4FED-8548-EFC4964821FF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172909723"/>
              </p:ext>
            </p:extLst>
          </p:nvPr>
        </p:nvGraphicFramePr>
        <p:xfrm>
          <a:off x="3519116" y="0"/>
          <a:ext cx="8672884" cy="600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2070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10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ond-Sl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2A20663-21E6-4D90-32D7-BFFB5033EF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98173"/>
            <a:ext cx="1304003" cy="85091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4577D62-D77A-2FB4-1476-DC87E0ED26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07329" y="6081028"/>
            <a:ext cx="1461934" cy="776972"/>
          </a:xfrm>
          <a:prstGeom prst="rect">
            <a:avLst/>
          </a:prstGeom>
        </p:spPr>
      </p:pic>
      <p:pic>
        <p:nvPicPr>
          <p:cNvPr id="8" name="Image 8">
            <a:extLst>
              <a:ext uri="{FF2B5EF4-FFF2-40B4-BE49-F238E27FC236}">
                <a16:creationId xmlns:a16="http://schemas.microsoft.com/office/drawing/2014/main" id="{FF35C989-5CEB-2873-D209-5E2843092F6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9857" y="6372638"/>
            <a:ext cx="1606504" cy="43873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5E33BB1-6463-7A56-EFBF-D6BA7C5FDC4B}"/>
              </a:ext>
            </a:extLst>
          </p:cNvPr>
          <p:cNvSpPr/>
          <p:nvPr userDrawn="1"/>
        </p:nvSpPr>
        <p:spPr>
          <a:xfrm>
            <a:off x="5523" y="50460"/>
            <a:ext cx="12186477" cy="80852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برنامج دعم</a:t>
            </a:r>
            <a:r>
              <a:rPr lang="ar-DZ" sz="2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جودة </a:t>
            </a:r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التعليم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في </a:t>
            </a:r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الجزائر في سياق أهداف التنمية المستدامة</a:t>
            </a:r>
            <a:endParaRPr lang="fr-FR" b="1" i="1" kern="1200" cap="all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fr-FR" sz="1700" b="1" i="1" kern="1200" cap="all" baseline="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Programme d’appui à une éducation de qualité en Algérie  dans le sillage des objectifs du développement durable</a:t>
            </a:r>
            <a:endParaRPr lang="en-US" sz="1700" b="1" i="1" kern="1200" cap="all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" y="858983"/>
            <a:ext cx="12192001" cy="4710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defRPr sz="3600" b="1" cap="sm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26063" y="911947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CBFC0048-4C2F-49A0-9176-AED2AAA593FD}" type="slidenum">
              <a:rPr lang="en-US" smtClean="0"/>
              <a:pPr/>
              <a:t>‹#›</a:t>
            </a:fld>
            <a:r>
              <a:rPr lang="en-US" dirty="0" smtClean="0"/>
              <a:t>/15</a:t>
            </a:r>
          </a:p>
        </p:txBody>
      </p:sp>
    </p:spTree>
    <p:extLst>
      <p:ext uri="{BB962C8B-B14F-4D97-AF65-F5344CB8AC3E}">
        <p14:creationId xmlns:p14="http://schemas.microsoft.com/office/powerpoint/2010/main" val="77013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DE3B5A2-0B79-4FB2-A1F9-54D9AA300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A621FC-CE76-4C49-9488-9F9FACCB5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5F2543-3051-4694-B522-5345439459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C4CF58-4F28-45B5-AE47-472E0D038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C0DA45-B1C9-4A80-B77F-CEF768E36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3DE8B-56E1-4673-9B0C-F9EF0A3E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9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32836" y="3089123"/>
            <a:ext cx="805688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#Nom de l’Institution</a:t>
            </a:r>
          </a:p>
          <a:p>
            <a:pPr algn="ctr"/>
            <a:endParaRPr lang="fr-FR" sz="1400" b="1" dirty="0">
              <a:solidFill>
                <a:schemeClr val="accent5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24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Nom de la Classe</a:t>
            </a:r>
          </a:p>
          <a:p>
            <a:pPr algn="ctr"/>
            <a:r>
              <a:rPr lang="fr-FR" sz="24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Nom du Module</a:t>
            </a:r>
          </a:p>
          <a:p>
            <a:pPr algn="ctr"/>
            <a:endParaRPr lang="fr-FR" sz="1400" b="1" dirty="0" smtClean="0">
              <a:solidFill>
                <a:schemeClr val="accent5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2400" b="1" dirty="0" smtClean="0"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NOM </a:t>
            </a:r>
            <a:r>
              <a:rPr lang="fr-FR" sz="2400" b="1" dirty="0"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 LA SESSION </a:t>
            </a:r>
          </a:p>
          <a:p>
            <a:pPr algn="ctr"/>
            <a:r>
              <a:rPr lang="fr-FR" sz="2400" b="1" dirty="0" smtClean="0"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SEQUENCE </a:t>
            </a:r>
            <a:r>
              <a:rPr lang="fr-FR" sz="2400" b="1" dirty="0"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INTRODUCTIVE</a:t>
            </a:r>
            <a:endParaRPr lang="fr-FR" sz="2400" b="1" dirty="0">
              <a:solidFill>
                <a:schemeClr val="accent5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5026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contenu 2"/>
          <p:cNvSpPr txBox="1">
            <a:spLocks/>
          </p:cNvSpPr>
          <p:nvPr/>
        </p:nvSpPr>
        <p:spPr>
          <a:xfrm>
            <a:off x="1271506" y="1918324"/>
            <a:ext cx="9648986" cy="40557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cap="all" dirty="0" smtClean="0">
                <a:solidFill>
                  <a:schemeClr val="accent1">
                    <a:lumMod val="50000"/>
                  </a:schemeClr>
                </a:solidFill>
              </a:rPr>
              <a:t>Session </a:t>
            </a:r>
            <a:r>
              <a:rPr lang="en-US" sz="3200" b="1" cap="all" dirty="0">
                <a:solidFill>
                  <a:schemeClr val="accent1">
                    <a:lumMod val="50000"/>
                  </a:schemeClr>
                </a:solidFill>
              </a:rPr>
              <a:t>1 : NOM DE LA SESSION</a:t>
            </a:r>
          </a:p>
          <a:p>
            <a:pPr lvl="1" algn="l"/>
            <a:endParaRPr lang="en-US" sz="2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/>
            <a:r>
              <a:rPr lang="en-US" sz="2800" b="1" cap="all" dirty="0">
                <a:solidFill>
                  <a:schemeClr val="accent1">
                    <a:lumMod val="50000"/>
                  </a:schemeClr>
                </a:solidFill>
              </a:rPr>
              <a:t>Introduction A LA SESSION</a:t>
            </a:r>
          </a:p>
          <a:p>
            <a:pPr lvl="1" algn="l"/>
            <a:endParaRPr lang="en-US" sz="2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/>
            <a:r>
              <a:rPr lang="en-US" sz="2800" b="1" cap="all" dirty="0">
                <a:solidFill>
                  <a:schemeClr val="accent1">
                    <a:lumMod val="50000"/>
                  </a:schemeClr>
                </a:solidFill>
              </a:rPr>
              <a:t>OBJECTIFS DE LA SESSION</a:t>
            </a:r>
          </a:p>
          <a:p>
            <a:pPr lvl="1" algn="l"/>
            <a:endParaRPr lang="en-US" sz="2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/>
            <a:r>
              <a:rPr lang="en-US" sz="2800" b="1" cap="all" dirty="0">
                <a:solidFill>
                  <a:schemeClr val="accent1">
                    <a:lumMod val="50000"/>
                  </a:schemeClr>
                </a:solidFill>
              </a:rPr>
              <a:t>PREREQUIS DE LA SESSION</a:t>
            </a:r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fr-FR" sz="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r-FR" sz="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AutoShape 6" descr="Cours Musique-Garance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 DE LA </a:t>
            </a:r>
            <a:r>
              <a:rPr lang="fr-FR" dirty="0" err="1" smtClean="0"/>
              <a:t>SéquenceCE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FC0048-4C2F-49A0-9176-AED2AAA593FD}" type="slidenum">
              <a:rPr lang="en-US" smtClean="0"/>
              <a:pPr/>
              <a:t>2</a:t>
            </a:fld>
            <a:r>
              <a:rPr lang="en-US" smtClean="0"/>
              <a:t>/9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485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2"/>
          <p:cNvSpPr txBox="1">
            <a:spLocks/>
          </p:cNvSpPr>
          <p:nvPr/>
        </p:nvSpPr>
        <p:spPr>
          <a:xfrm>
            <a:off x="230808" y="1330037"/>
            <a:ext cx="9855302" cy="59042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lnSpc>
                <a:spcPct val="150000"/>
              </a:lnSpc>
            </a:pPr>
            <a:r>
              <a:rPr lang="fr-FR" sz="1800" b="1" cap="all" dirty="0" smtClean="0">
                <a:solidFill>
                  <a:schemeClr val="accent1">
                    <a:lumMod val="50000"/>
                  </a:schemeClr>
                </a:solidFill>
              </a:rPr>
              <a:t>Présentation </a:t>
            </a:r>
            <a:r>
              <a:rPr lang="fr-FR" sz="1800" b="1" cap="all" dirty="0">
                <a:solidFill>
                  <a:schemeClr val="accent1">
                    <a:lumMod val="50000"/>
                  </a:schemeClr>
                </a:solidFill>
              </a:rPr>
              <a:t>du SESSION :</a:t>
            </a:r>
          </a:p>
          <a:p>
            <a:pPr lvl="2" algn="l">
              <a:lnSpc>
                <a:spcPct val="150000"/>
              </a:lnSpc>
            </a:pPr>
            <a:r>
              <a:rPr lang="fr-FR" sz="1600" b="1" cap="all" dirty="0">
                <a:solidFill>
                  <a:schemeClr val="accent1">
                    <a:lumMod val="50000"/>
                  </a:schemeClr>
                </a:solidFill>
              </a:rPr>
              <a:t>Compétence 1</a:t>
            </a:r>
          </a:p>
          <a:p>
            <a:pPr lvl="2" algn="l">
              <a:lnSpc>
                <a:spcPct val="150000"/>
              </a:lnSpc>
            </a:pPr>
            <a:r>
              <a:rPr lang="fr-FR" sz="1600" b="1" cap="all" dirty="0">
                <a:solidFill>
                  <a:schemeClr val="accent1">
                    <a:lumMod val="50000"/>
                  </a:schemeClr>
                </a:solidFill>
              </a:rPr>
              <a:t>Compétence 2</a:t>
            </a:r>
          </a:p>
          <a:p>
            <a:pPr lvl="1" algn="l"/>
            <a:endParaRPr lang="fr-FR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/>
            <a:r>
              <a:rPr lang="fr-FR" sz="1800" b="1" cap="all" dirty="0">
                <a:solidFill>
                  <a:schemeClr val="accent1">
                    <a:lumMod val="50000"/>
                  </a:schemeClr>
                </a:solidFill>
              </a:rPr>
              <a:t>organisation pédagogique en (Nombre) séquences d’apprentissage</a:t>
            </a:r>
            <a:endParaRPr lang="en-US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/>
            <a:endParaRPr lang="en-US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2" algn="l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16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sz="1800" b="1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6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106684"/>
              </p:ext>
            </p:extLst>
          </p:nvPr>
        </p:nvGraphicFramePr>
        <p:xfrm>
          <a:off x="2400638" y="3429000"/>
          <a:ext cx="8128000" cy="268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5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876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Sous 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Séquences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876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Sous Session 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76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Sous</a:t>
                      </a:r>
                      <a:r>
                        <a:rPr lang="en-US" sz="24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Session 2</a:t>
                      </a:r>
                      <a:endParaRPr lang="en-US" sz="2400" b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61327596"/>
                  </a:ext>
                </a:extLst>
              </a:tr>
              <a:tr h="382876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Sous Session 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60310486"/>
                  </a:ext>
                </a:extLst>
              </a:tr>
              <a:tr h="382876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Sous Session 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876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Sous Session 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876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087915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a La </a:t>
            </a:r>
            <a:r>
              <a:rPr lang="fr-FR" dirty="0" smtClean="0"/>
              <a:t>Session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FC0048-4C2F-49A0-9176-AED2AAA593FD}" type="slidenum">
              <a:rPr lang="en-US" smtClean="0"/>
              <a:pPr/>
              <a:t>3</a:t>
            </a:fld>
            <a:r>
              <a:rPr lang="en-US" smtClean="0"/>
              <a:t>/9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393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2"/>
          <p:cNvSpPr txBox="1">
            <a:spLocks/>
          </p:cNvSpPr>
          <p:nvPr/>
        </p:nvSpPr>
        <p:spPr>
          <a:xfrm>
            <a:off x="1325317" y="1550595"/>
            <a:ext cx="9855302" cy="3756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cap="all" dirty="0" smtClean="0">
                <a:solidFill>
                  <a:srgbClr val="000000"/>
                </a:solidFill>
              </a:rPr>
              <a:t>Objectif </a:t>
            </a:r>
            <a:r>
              <a:rPr lang="fr-FR" sz="2400" b="1" cap="all" dirty="0">
                <a:solidFill>
                  <a:srgbClr val="000000"/>
                </a:solidFill>
              </a:rPr>
              <a:t>Global</a:t>
            </a:r>
          </a:p>
          <a:p>
            <a:pPr lvl="1">
              <a:lnSpc>
                <a:spcPct val="150000"/>
              </a:lnSpc>
            </a:pPr>
            <a:endParaRPr lang="fr-FR" sz="3200" b="1" dirty="0"/>
          </a:p>
          <a:p>
            <a:pPr marL="0" lvl="1" algn="l">
              <a:lnSpc>
                <a:spcPct val="150000"/>
              </a:lnSpc>
            </a:pPr>
            <a:r>
              <a:rPr lang="fr-FR" sz="2400" b="1" cap="all" dirty="0">
                <a:solidFill>
                  <a:srgbClr val="000000"/>
                </a:solidFill>
              </a:rPr>
              <a:t>Objectifs Spécifiques</a:t>
            </a:r>
          </a:p>
          <a:p>
            <a:pPr lvl="1" algn="l"/>
            <a:endParaRPr lang="en-US" sz="24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/>
          </a:p>
          <a:p>
            <a:pPr lvl="2" algn="l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16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/>
            <a:endParaRPr lang="en-US" sz="1800" b="1" cap="al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</a:t>
            </a:r>
            <a:r>
              <a:rPr lang="fr-FR" dirty="0" smtClean="0"/>
              <a:t>Objectifs  de la Session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FC0048-4C2F-49A0-9176-AED2AAA593FD}" type="slidenum">
              <a:rPr lang="en-US" smtClean="0"/>
              <a:pPr/>
              <a:t>4</a:t>
            </a:fld>
            <a:r>
              <a:rPr lang="en-US" smtClean="0"/>
              <a:t>/9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947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2"/>
          <p:cNvSpPr txBox="1">
            <a:spLocks/>
          </p:cNvSpPr>
          <p:nvPr/>
        </p:nvSpPr>
        <p:spPr>
          <a:xfrm>
            <a:off x="1366880" y="1391267"/>
            <a:ext cx="9855302" cy="40754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 algn="l">
              <a:buFont typeface="Wingdings" panose="05000000000000000000" pitchFamily="2" charset="2"/>
              <a:buChar char="q"/>
            </a:pPr>
            <a:endParaRPr lang="en-US" sz="1800" b="1" cap="all" dirty="0"/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en-US" sz="2400" b="1" cap="all" dirty="0" err="1"/>
              <a:t>Ajouter</a:t>
            </a:r>
            <a:r>
              <a:rPr lang="en-US" sz="2400" b="1" cap="all" dirty="0"/>
              <a:t> Les </a:t>
            </a:r>
            <a:r>
              <a:rPr lang="en-US" sz="2400" b="1" cap="all" dirty="0" err="1"/>
              <a:t>prerequis</a:t>
            </a:r>
            <a:endParaRPr lang="en-US" sz="2400" b="1" cap="all" dirty="0"/>
          </a:p>
          <a:p>
            <a:pPr marL="742950" lvl="1" indent="-285750" algn="l">
              <a:buFont typeface="Wingdings" panose="05000000000000000000" pitchFamily="2" charset="2"/>
              <a:buChar char="q"/>
            </a:pPr>
            <a:endParaRPr lang="en-US" sz="1800" b="1" cap="all" dirty="0">
              <a:solidFill>
                <a:srgbClr val="FF0000"/>
              </a:solidFill>
            </a:endParaRPr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/>
          </a:p>
          <a:p>
            <a:pPr lvl="2" algn="l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16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/>
            <a:endParaRPr lang="en-US" sz="1800" b="1" cap="al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prérequis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FC0048-4C2F-49A0-9176-AED2AAA593FD}" type="slidenum">
              <a:rPr lang="en-US" smtClean="0"/>
              <a:pPr/>
              <a:t>5</a:t>
            </a:fld>
            <a:r>
              <a:rPr lang="en-US" smtClean="0"/>
              <a:t>/9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937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2"/>
          <p:cNvSpPr txBox="1">
            <a:spLocks/>
          </p:cNvSpPr>
          <p:nvPr/>
        </p:nvSpPr>
        <p:spPr>
          <a:xfrm>
            <a:off x="1168348" y="1476896"/>
            <a:ext cx="9855302" cy="41009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/>
            <a:endParaRPr lang="en-US" sz="1800" b="1" cap="al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FC0048-4C2F-49A0-9176-AED2AAA593FD}" type="slidenum">
              <a:rPr lang="en-US" smtClean="0"/>
              <a:pPr/>
              <a:t>6</a:t>
            </a:fld>
            <a:r>
              <a:rPr lang="en-US" smtClean="0"/>
              <a:t>/9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788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8307</TotalTime>
  <Words>110</Words>
  <Application>Microsoft Office PowerPoint</Application>
  <PresentationFormat>Widescreen</PresentationFormat>
  <Paragraphs>76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  <vt:variant>
        <vt:lpstr>Custom Shows</vt:lpstr>
      </vt:variant>
      <vt:variant>
        <vt:i4>1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Gill Sans MT</vt:lpstr>
      <vt:lpstr>Times New Roman</vt:lpstr>
      <vt:lpstr>Wingdings</vt:lpstr>
      <vt:lpstr>Thème Office</vt:lpstr>
      <vt:lpstr>PowerPoint Presentation</vt:lpstr>
      <vt:lpstr>SOMMAIRE DE LA SéquenceCE</vt:lpstr>
      <vt:lpstr>Introduction a La Session</vt:lpstr>
      <vt:lpstr>Les Objectifs  de la Session</vt:lpstr>
      <vt:lpstr>Les prérequis</vt:lpstr>
      <vt:lpstr>Conclusion</vt:lpstr>
      <vt:lpstr>Diaporama personnalisé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 réseaux</dc:title>
  <cp:lastModifiedBy>Hadda Cherroun</cp:lastModifiedBy>
  <cp:revision>607</cp:revision>
  <dcterms:created xsi:type="dcterms:W3CDTF">2016-06-08T05:12:31Z</dcterms:created>
  <dcterms:modified xsi:type="dcterms:W3CDTF">2024-04-28T11:05:09Z</dcterms:modified>
</cp:coreProperties>
</file>