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7" r:id="rId1"/>
  </p:sldMasterIdLst>
  <p:notesMasterIdLst>
    <p:notesMasterId r:id="rId11"/>
  </p:notesMasterIdLst>
  <p:sldIdLst>
    <p:sldId id="256" r:id="rId2"/>
    <p:sldId id="398" r:id="rId3"/>
    <p:sldId id="404" r:id="rId4"/>
    <p:sldId id="401" r:id="rId5"/>
    <p:sldId id="387" r:id="rId6"/>
    <p:sldId id="407" r:id="rId7"/>
    <p:sldId id="412" r:id="rId8"/>
    <p:sldId id="386" r:id="rId9"/>
    <p:sldId id="413" r:id="rId10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8"/>
            <p14:sldId id="404"/>
            <p14:sldId id="401"/>
            <p14:sldId id="387"/>
            <p14:sldId id="407"/>
            <p14:sldId id="412"/>
            <p14:sldId id="386"/>
            <p14:sldId id="4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75818" autoAdjust="0"/>
  </p:normalViewPr>
  <p:slideViewPr>
    <p:cSldViewPr snapToGrid="0">
      <p:cViewPr>
        <p:scale>
          <a:sx n="51" d="100"/>
          <a:sy n="51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900" b="1" dirty="0"/>
            <a:t>Digital Transition</a:t>
          </a:r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B5C138F9-E4B3-498D-B7BF-38BF322749A9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900" b="1" dirty="0"/>
            <a:t>Blended Learning</a:t>
          </a:r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 custLinFactNeighborX="-1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X="11480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0" y="0"/>
          <a:ext cx="4556651" cy="60050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Digital Transition</a:t>
          </a:r>
        </a:p>
      </dsp:txBody>
      <dsp:txXfrm>
        <a:off x="300251" y="0"/>
        <a:ext cx="3956150" cy="600501"/>
      </dsp:txXfrm>
    </dsp:sp>
    <dsp:sp modelId="{B9E31942-AAF3-4FE5-95FB-DF04C2714A8E}">
      <dsp:nvSpPr>
        <dsp:cNvPr id="0" name=""/>
        <dsp:cNvSpPr/>
      </dsp:nvSpPr>
      <dsp:spPr>
        <a:xfrm>
          <a:off x="4116232" y="0"/>
          <a:ext cx="4556651" cy="600501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Blended Learning</a:t>
          </a:r>
        </a:p>
      </dsp:txBody>
      <dsp:txXfrm>
        <a:off x="4416483" y="0"/>
        <a:ext cx="3956150" cy="60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Bonjour</a:t>
            </a:r>
            <a:r>
              <a:rPr lang="fr-FR" sz="1600" baseline="0" dirty="0"/>
              <a:t> à tous, Chers Elèves de la ……………, Je suis …………………………….……. votre enseignant.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Au cours de cette</a:t>
            </a:r>
            <a:r>
              <a:rPr lang="fr-FR" sz="1600" baseline="0" dirty="0"/>
              <a:t> séquence , il vous sera présenté </a:t>
            </a:r>
          </a:p>
          <a:p>
            <a:r>
              <a:rPr lang="fr-FR" sz="1600" baseline="0" dirty="0"/>
              <a:t> Les objectifs de la session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31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Cette session vise comme élément de compétence ……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29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Cette session vise comme élément de compétence ……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809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Cette session vise comme élément de compétence ……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32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Cette session vise comme élément de compétence ……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60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Cette session vise comme élément de compétence ……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433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Nous</a:t>
            </a:r>
            <a:r>
              <a:rPr lang="fr-FR" sz="1600" baseline="0" dirty="0"/>
              <a:t> voila au terme de cette Séquence introductive à notre Session portant sur …….</a:t>
            </a:r>
            <a:r>
              <a:rPr lang="fr-FR" sz="1600" dirty="0"/>
              <a:t>. 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t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9233" y="31830"/>
            <a:ext cx="12051930" cy="1381334"/>
            <a:chOff x="30653" y="-36029"/>
            <a:chExt cx="12113087" cy="1568517"/>
          </a:xfrm>
        </p:grpSpPr>
        <p:pic>
          <p:nvPicPr>
            <p:cNvPr id="23" name="Image 1" descr="Une image contenant texte, Police, logo, Bleu électrique&#10;&#10;Description générée automatiquement">
              <a:extLst>
                <a:ext uri="{FF2B5EF4-FFF2-40B4-BE49-F238E27FC236}">
                  <a16:creationId xmlns:a16="http://schemas.microsoft.com/office/drawing/2014/main" id="{724B7200-7F35-1F35-F93A-56D4672D7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839" y="59398"/>
              <a:ext cx="3550685" cy="768971"/>
            </a:xfrm>
            <a:prstGeom prst="rect">
              <a:avLst/>
            </a:prstGeom>
          </p:spPr>
        </p:pic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3B1C7B06-60DD-3A7F-B3BB-AD995F663524}"/>
                </a:ext>
              </a:extLst>
            </p:cNvPr>
            <p:cNvSpPr txBox="1"/>
            <p:nvPr/>
          </p:nvSpPr>
          <p:spPr>
            <a:xfrm>
              <a:off x="5886908" y="702229"/>
              <a:ext cx="2489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1269B2"/>
                  </a:solidFill>
                </a:rPr>
                <a:t>Maghreb</a:t>
              </a:r>
            </a:p>
          </p:txBody>
        </p:sp>
        <p:pic>
          <p:nvPicPr>
            <p:cNvPr id="25" name="Image 5">
              <a:extLst>
                <a:ext uri="{FF2B5EF4-FFF2-40B4-BE49-F238E27FC236}">
                  <a16:creationId xmlns:a16="http://schemas.microsoft.com/office/drawing/2014/main" id="{7F012574-A5E4-B69E-7EBF-79FCBD6DD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653" y="18013"/>
              <a:ext cx="2171701" cy="1514475"/>
            </a:xfrm>
            <a:prstGeom prst="rect">
              <a:avLst/>
            </a:prstGeom>
          </p:spPr>
        </p:pic>
        <p:pic>
          <p:nvPicPr>
            <p:cNvPr id="26" name="Image 7">
              <a:extLst>
                <a:ext uri="{FF2B5EF4-FFF2-40B4-BE49-F238E27FC236}">
                  <a16:creationId xmlns:a16="http://schemas.microsoft.com/office/drawing/2014/main" id="{7AEDABB4-9D86-1BB6-8153-8E048F8D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1015" y="-36029"/>
              <a:ext cx="2752725" cy="1543050"/>
            </a:xfrm>
            <a:prstGeom prst="rect">
              <a:avLst/>
            </a:prstGeom>
          </p:spPr>
        </p:pic>
      </p:grpSp>
      <p:sp>
        <p:nvSpPr>
          <p:cNvPr id="7" name="Sous-titre 2">
            <a:extLst>
              <a:ext uri="{FF2B5EF4-FFF2-40B4-BE49-F238E27FC236}">
                <a16:creationId xmlns:a16="http://schemas.microsoft.com/office/drawing/2014/main" id="{38BA5779-C20E-41DA-A4FC-64816C802C25}"/>
              </a:ext>
            </a:extLst>
          </p:cNvPr>
          <p:cNvSpPr txBox="1">
            <a:spLocks/>
          </p:cNvSpPr>
          <p:nvPr userDrawn="1"/>
        </p:nvSpPr>
        <p:spPr>
          <a:xfrm>
            <a:off x="1423914" y="3057236"/>
            <a:ext cx="9422913" cy="2956053"/>
          </a:xfrm>
          <a:prstGeom prst="roundRect">
            <a:avLst>
              <a:gd name="adj" fmla="val 30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4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sz="1600" b="1" baseline="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Alger Mai 2024</a:t>
            </a:r>
            <a:endParaRPr lang="fr-FR" sz="9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C21A6C-F316-BEEE-D4DE-096E798F2E64}"/>
              </a:ext>
            </a:extLst>
          </p:cNvPr>
          <p:cNvSpPr/>
          <p:nvPr userDrawn="1"/>
        </p:nvSpPr>
        <p:spPr>
          <a:xfrm>
            <a:off x="25401" y="1481696"/>
            <a:ext cx="12219940" cy="126150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3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sz="24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</a:t>
            </a: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dans le sillage des objectifs du développement durable</a:t>
            </a:r>
            <a:endParaRPr lang="en-US" sz="20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737" y="6015845"/>
            <a:ext cx="1304003" cy="850917"/>
          </a:xfrm>
          <a:prstGeom prst="rect">
            <a:avLst/>
          </a:prstGeom>
        </p:spPr>
      </p:pic>
      <p:pic>
        <p:nvPicPr>
          <p:cNvPr id="10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11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2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420253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Fort-Tech-Session_Introdu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37" y="6093622"/>
            <a:ext cx="1304003" cy="85091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3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04607" y="6139543"/>
            <a:ext cx="10702490" cy="405979"/>
            <a:chOff x="604607" y="6139543"/>
            <a:chExt cx="10702490" cy="40597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31D2FA-D94C-784A-EBF4-50D3DDAE66A6}"/>
                </a:ext>
              </a:extLst>
            </p:cNvPr>
            <p:cNvCxnSpPr>
              <a:cxnSpLocks/>
            </p:cNvCxnSpPr>
            <p:nvPr/>
          </p:nvCxnSpPr>
          <p:spPr>
            <a:xfrm>
              <a:off x="604607" y="6139543"/>
              <a:ext cx="107024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C23E1F6-5A29-C1D3-EE99-211DC9E1C78F}"/>
                </a:ext>
              </a:extLst>
            </p:cNvPr>
            <p:cNvSpPr txBox="1"/>
            <p:nvPr/>
          </p:nvSpPr>
          <p:spPr>
            <a:xfrm>
              <a:off x="1235876" y="6255399"/>
              <a:ext cx="1670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rabat@unesco.org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4276A3-962F-33CD-C250-01313DDF1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6399" y="6271874"/>
              <a:ext cx="262993" cy="24941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E7C89DA-937E-155E-B676-01FBFD54C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8486" y="6272529"/>
              <a:ext cx="287849" cy="27299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B71CDC0-3EF0-3835-0B99-DE9DEBC7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8599" y="6253975"/>
              <a:ext cx="273213" cy="25911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6FADF6-E04E-7965-1C9F-3F5456920961}"/>
                </a:ext>
              </a:extLst>
            </p:cNvPr>
            <p:cNvSpPr txBox="1"/>
            <p:nvPr/>
          </p:nvSpPr>
          <p:spPr>
            <a:xfrm>
              <a:off x="3386641" y="6256076"/>
              <a:ext cx="2927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https://www.unesco.org/fr/fieldoffice/rabat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4F2CD-3E0E-52AD-19F5-6E9404E0D963}"/>
                </a:ext>
              </a:extLst>
            </p:cNvPr>
            <p:cNvSpPr txBox="1"/>
            <p:nvPr/>
          </p:nvSpPr>
          <p:spPr>
            <a:xfrm>
              <a:off x="7116198" y="6260495"/>
              <a:ext cx="1392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unesco_maghreb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EA954F1-C37B-081A-01DC-CFFFBDAFA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474" y="6249282"/>
              <a:ext cx="308321" cy="284650"/>
            </a:xfrm>
            <a:prstGeom prst="rect">
              <a:avLst/>
            </a:prstGeom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548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18" name="Image 17" descr="888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" y="78666"/>
            <a:ext cx="11575108" cy="2140843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8580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438201" y="35158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1ED183-0B9D-509D-3701-9BAC2CD7F391}"/>
              </a:ext>
            </a:extLst>
          </p:cNvPr>
          <p:cNvSpPr/>
          <p:nvPr userDrawn="1"/>
        </p:nvSpPr>
        <p:spPr>
          <a:xfrm>
            <a:off x="-1" y="3115188"/>
            <a:ext cx="12192001" cy="1479729"/>
          </a:xfrm>
          <a:prstGeom prst="rect">
            <a:avLst/>
          </a:prstGeom>
          <a:solidFill>
            <a:srgbClr val="1369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cap="none" dirty="0" err="1">
              <a:solidFill>
                <a:schemeClr val="bg1"/>
              </a:solidFill>
              <a:latin typeface="Gill Sans MT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4953" y="3668245"/>
            <a:ext cx="11238503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6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622FA-0D10-4C44-A91E-199DB6E2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7AB92-AEEC-4104-9F49-9013E15B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7A49B-954B-4AFF-958C-29152E5E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439DBD-7DB1-46BD-919B-4650A0EA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A1A2E-077A-4712-ADCF-F6B750A9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9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B52EC4F-EAE2-4FED-8548-EFC4964821FF}"/>
              </a:ext>
            </a:extLst>
          </p:cNvPr>
          <p:cNvGraphicFramePr/>
          <p:nvPr userDrawn="1">
            <p:extLst/>
          </p:nvPr>
        </p:nvGraphicFramePr>
        <p:xfrm>
          <a:off x="3519116" y="0"/>
          <a:ext cx="8672884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3619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4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31839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491C48-C7BF-4FB9-AA2A-94EB32B93E0C}"/>
              </a:ext>
            </a:extLst>
          </p:cNvPr>
          <p:cNvSpPr/>
          <p:nvPr userDrawn="1"/>
        </p:nvSpPr>
        <p:spPr>
          <a:xfrm>
            <a:off x="-2" y="6358960"/>
            <a:ext cx="2023338" cy="49904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Version 3.0-2022</a:t>
            </a:r>
            <a:r>
              <a:rPr lang="fr-FR" sz="1400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DD90CD-51D6-44B4-829C-5CEB6F84B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82" y="2181606"/>
            <a:ext cx="1986582" cy="2002475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FA666D8-36B1-4CCA-9481-85C7768846AF}"/>
              </a:ext>
            </a:extLst>
          </p:cNvPr>
          <p:cNvCxnSpPr>
            <a:cxnSpLocks/>
          </p:cNvCxnSpPr>
          <p:nvPr userDrawn="1"/>
        </p:nvCxnSpPr>
        <p:spPr>
          <a:xfrm>
            <a:off x="2023335" y="997526"/>
            <a:ext cx="0" cy="53614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2980969-8D83-44CB-86CC-8B8536C461B8}"/>
              </a:ext>
            </a:extLst>
          </p:cNvPr>
          <p:cNvSpPr/>
          <p:nvPr userDrawn="1"/>
        </p:nvSpPr>
        <p:spPr>
          <a:xfrm>
            <a:off x="2001567" y="6333857"/>
            <a:ext cx="10154810" cy="499040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Team of UNESCO-AVCN / RCVA    NGO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2F2C363F-4D6D-4C83-BDCD-DD03AB5A19A1}"/>
              </a:ext>
            </a:extLst>
          </p:cNvPr>
          <p:cNvGrpSpPr/>
          <p:nvPr userDrawn="1"/>
        </p:nvGrpSpPr>
        <p:grpSpPr>
          <a:xfrm>
            <a:off x="7322970" y="-3925"/>
            <a:ext cx="4876949" cy="421540"/>
            <a:chOff x="4777504" y="0"/>
            <a:chExt cx="5298489" cy="421540"/>
          </a:xfrm>
        </p:grpSpPr>
        <p:sp>
          <p:nvSpPr>
            <p:cNvPr id="12" name="Flèche : chevron 11">
              <a:extLst>
                <a:ext uri="{FF2B5EF4-FFF2-40B4-BE49-F238E27FC236}">
                  <a16:creationId xmlns:a16="http://schemas.microsoft.com/office/drawing/2014/main" id="{9D72A99A-AFB1-4909-9C67-E58904D232DE}"/>
                </a:ext>
              </a:extLst>
            </p:cNvPr>
            <p:cNvSpPr/>
            <p:nvPr userDrawn="1"/>
          </p:nvSpPr>
          <p:spPr>
            <a:xfrm>
              <a:off x="4777504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558941"/>
                <a:satOff val="-28848"/>
                <a:lumOff val="3533"/>
                <a:alphaOff val="0"/>
              </a:schemeClr>
            </a:fillRef>
            <a:effectRef idx="0">
              <a:schemeClr val="accent2">
                <a:hueOff val="-2558941"/>
                <a:satOff val="-28848"/>
                <a:lumOff val="35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lèche : chevron 4">
              <a:extLst>
                <a:ext uri="{FF2B5EF4-FFF2-40B4-BE49-F238E27FC236}">
                  <a16:creationId xmlns:a16="http://schemas.microsoft.com/office/drawing/2014/main" id="{9D586EB1-1ECD-4134-9487-04CDAB3FAE1C}"/>
                </a:ext>
              </a:extLst>
            </p:cNvPr>
            <p:cNvSpPr txBox="1"/>
            <p:nvPr userDrawn="1"/>
          </p:nvSpPr>
          <p:spPr>
            <a:xfrm>
              <a:off x="4988274" y="0"/>
              <a:ext cx="4876949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013" tIns="33338" rIns="33338" bIns="33338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b="1" kern="1200" dirty="0">
                  <a:solidFill>
                    <a:schemeClr val="bg1"/>
                  </a:solidFill>
                </a:rPr>
                <a:t>Blended learning</a:t>
              </a:r>
              <a:r>
                <a:rPr lang="en-US" sz="2500" b="1" kern="1200" dirty="0">
                  <a:solidFill>
                    <a:srgbClr val="008000"/>
                  </a:solidFill>
                </a:rPr>
                <a:t> </a:t>
              </a:r>
              <a:endParaRPr lang="fr-FR" sz="2500" kern="1200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D3BEB55-84D6-4965-AEF7-4A8554B7817B}"/>
              </a:ext>
            </a:extLst>
          </p:cNvPr>
          <p:cNvGrpSpPr/>
          <p:nvPr userDrawn="1"/>
        </p:nvGrpSpPr>
        <p:grpSpPr>
          <a:xfrm>
            <a:off x="2988860" y="-18439"/>
            <a:ext cx="5110111" cy="421540"/>
            <a:chOff x="8863" y="0"/>
            <a:chExt cx="5298489" cy="421540"/>
          </a:xfrm>
        </p:grpSpPr>
        <p:sp>
          <p:nvSpPr>
            <p:cNvPr id="15" name="Flèche : chevron 14">
              <a:extLst>
                <a:ext uri="{FF2B5EF4-FFF2-40B4-BE49-F238E27FC236}">
                  <a16:creationId xmlns:a16="http://schemas.microsoft.com/office/drawing/2014/main" id="{D3FA06BC-0ED8-421F-80E1-19E3C87BC88F}"/>
                </a:ext>
              </a:extLst>
            </p:cNvPr>
            <p:cNvSpPr/>
            <p:nvPr userDrawn="1"/>
          </p:nvSpPr>
          <p:spPr>
            <a:xfrm>
              <a:off x="8863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èche : chevron 4">
              <a:extLst>
                <a:ext uri="{FF2B5EF4-FFF2-40B4-BE49-F238E27FC236}">
                  <a16:creationId xmlns:a16="http://schemas.microsoft.com/office/drawing/2014/main" id="{9B3024E4-3CF7-425B-B454-524A5C82469A}"/>
                </a:ext>
              </a:extLst>
            </p:cNvPr>
            <p:cNvSpPr txBox="1"/>
            <p:nvPr userDrawn="1"/>
          </p:nvSpPr>
          <p:spPr>
            <a:xfrm>
              <a:off x="219633" y="0"/>
              <a:ext cx="3815903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solidFill>
                    <a:schemeClr val="bg1"/>
                  </a:solidFill>
                </a:rPr>
                <a:t>             Digital Transition</a:t>
              </a:r>
              <a:endParaRPr lang="fr-FR" sz="17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D5B0F85B-2409-47BC-81CE-5694ED50CF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768" y="-3447"/>
            <a:ext cx="3543300" cy="1000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E3B5A2-0B79-4FB2-A1F9-54D9AA30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A621FC-CE76-4C49-9488-9F9FACCB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F2543-3051-4694-B522-534543945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4CF58-4F28-45B5-AE47-472E0D038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0DA45-B1C9-4A80-B77F-CEF768E36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0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4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836" y="3089123"/>
            <a:ext cx="80568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</a:p>
          <a:p>
            <a:pPr algn="ctr"/>
            <a:endParaRPr lang="fr-FR" sz="1400" b="1" dirty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endParaRPr lang="fr-FR" sz="1400" b="1" dirty="0" smtClean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LA SESSION </a:t>
            </a:r>
          </a:p>
          <a:p>
            <a:pPr algn="ctr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1 : Nom de la Séquence</a:t>
            </a:r>
          </a:p>
        </p:txBody>
      </p:sp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>
          <a:xfrm>
            <a:off x="897809" y="1330037"/>
            <a:ext cx="9648986" cy="5732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en-US" sz="32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Introduction A LA Sequence 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ACTIVITES… 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NOTIONS  (DEFINITIONS, PROPRIETE)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CONCLUSION</a:t>
            </a:r>
          </a:p>
          <a:p>
            <a:pPr lvl="1" algn="l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 DE LA SÉQUENCE</a:t>
            </a:r>
          </a:p>
        </p:txBody>
      </p:sp>
    </p:spTree>
    <p:extLst>
      <p:ext uri="{BB962C8B-B14F-4D97-AF65-F5344CB8AC3E}">
        <p14:creationId xmlns:p14="http://schemas.microsoft.com/office/powerpoint/2010/main" val="39343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>
          <a:xfrm>
            <a:off x="833574" y="1895850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 fin de la sequence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serez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capable de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: </a:t>
            </a:r>
          </a:p>
          <a:p>
            <a:pPr marL="0" indent="0" algn="just"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64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contenu 2"/>
          <p:cNvSpPr txBox="1">
            <a:spLocks/>
          </p:cNvSpPr>
          <p:nvPr/>
        </p:nvSpPr>
        <p:spPr>
          <a:xfrm>
            <a:off x="1509979" y="1707960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séquence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pPr marL="0" indent="0" algn="just"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8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334615" y="1503123"/>
            <a:ext cx="9855302" cy="4540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ACTIVITE 1 </a:t>
            </a:r>
          </a:p>
        </p:txBody>
      </p:sp>
    </p:spTree>
    <p:extLst>
      <p:ext uri="{BB962C8B-B14F-4D97-AF65-F5344CB8AC3E}">
        <p14:creationId xmlns:p14="http://schemas.microsoft.com/office/powerpoint/2010/main" val="169198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259459" y="1778696"/>
            <a:ext cx="9855302" cy="4521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Notion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21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046517" y="1916482"/>
            <a:ext cx="9855302" cy="4121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</a:t>
            </a:r>
            <a:r>
              <a:rPr lang="fr-FR" dirty="0"/>
              <a:t>et </a:t>
            </a:r>
            <a:r>
              <a:rPr lang="fr-FR" dirty="0" err="1" smtClean="0"/>
              <a:t>Reférences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2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780042" y="1653436"/>
            <a:ext cx="9855302" cy="4478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756092" y="1553834"/>
            <a:ext cx="9855302" cy="4037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 cap="all" dirty="0">
              <a:solidFill>
                <a:srgbClr val="FF0000"/>
              </a:solidFill>
            </a:endParaRPr>
          </a:p>
          <a:p>
            <a:endParaRPr lang="en-US" sz="1800" b="1" cap="all" dirty="0"/>
          </a:p>
          <a:p>
            <a:pPr lvl="1" algn="l"/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9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33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8171</TotalTime>
  <Words>185</Words>
  <Application>Microsoft Office PowerPoint</Application>
  <PresentationFormat>Widescreen</PresentationFormat>
  <Paragraphs>88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Gill Sans MT</vt:lpstr>
      <vt:lpstr>Times New Roman</vt:lpstr>
      <vt:lpstr>Wingdings</vt:lpstr>
      <vt:lpstr>Thème Office</vt:lpstr>
      <vt:lpstr>PowerPoint Presentation</vt:lpstr>
      <vt:lpstr>SOMMAIRE DE LA SÉQUENCE</vt:lpstr>
      <vt:lpstr>Introduction </vt:lpstr>
      <vt:lpstr>Introduction</vt:lpstr>
      <vt:lpstr>ACTIVITE 1 </vt:lpstr>
      <vt:lpstr>Notion 1</vt:lpstr>
      <vt:lpstr>Résumé et Reférences</vt:lpstr>
      <vt:lpstr>CONCLUSION</vt:lpstr>
      <vt:lpstr>CONCLUSION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cp:lastModifiedBy>Hadda Cherroun</cp:lastModifiedBy>
  <cp:revision>603</cp:revision>
  <dcterms:created xsi:type="dcterms:W3CDTF">2016-06-08T05:12:31Z</dcterms:created>
  <dcterms:modified xsi:type="dcterms:W3CDTF">2024-04-28T09:12:41Z</dcterms:modified>
</cp:coreProperties>
</file>