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57" r:id="rId1"/>
  </p:sldMasterIdLst>
  <p:notesMasterIdLst>
    <p:notesMasterId r:id="rId7"/>
  </p:notesMasterIdLst>
  <p:sldIdLst>
    <p:sldId id="256" r:id="rId2"/>
    <p:sldId id="395" r:id="rId3"/>
    <p:sldId id="419" r:id="rId4"/>
    <p:sldId id="418" r:id="rId5"/>
    <p:sldId id="420" r:id="rId6"/>
  </p:sldIdLst>
  <p:sldSz cx="12192000" cy="6858000"/>
  <p:notesSz cx="6858000" cy="9144000"/>
  <p:custShowLst>
    <p:custShow name="Diaporama personnalisé 1" id="0">
      <p:sldLst>
        <p:sld r:id="rId2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0CF3C375-F561-48F6-9A01-2EC260531181}">
          <p14:sldIdLst>
            <p14:sldId id="256"/>
            <p14:sldId id="395"/>
            <p14:sldId id="419"/>
            <p14:sldId id="418"/>
            <p14:sldId id="42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hoe" initials="J" lastIdx="4" clrIdx="0">
    <p:extLst>
      <p:ext uri="{19B8F6BF-5375-455C-9EA6-DF929625EA0E}">
        <p15:presenceInfo xmlns:p15="http://schemas.microsoft.com/office/powerpoint/2012/main" userId="Jho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FFFFFF"/>
    <a:srgbClr val="C4C4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79" autoAdjust="0"/>
    <p:restoredTop sz="75818" autoAdjust="0"/>
  </p:normalViewPr>
  <p:slideViewPr>
    <p:cSldViewPr snapToGrid="0">
      <p:cViewPr varScale="1">
        <p:scale>
          <a:sx n="51" d="100"/>
          <a:sy n="51" d="100"/>
        </p:scale>
        <p:origin x="56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8BE2B12-8EA2-4785-9E25-3837567099F4}" type="doc">
      <dgm:prSet loTypeId="urn:microsoft.com/office/officeart/2005/8/layout/chevron1" loCatId="process" qsTypeId="urn:microsoft.com/office/officeart/2005/8/quickstyle/simple1" qsCatId="simple" csTypeId="urn:microsoft.com/office/officeart/2005/8/colors/colorful2" csCatId="colorful" phldr="1"/>
      <dgm:spPr/>
    </dgm:pt>
    <dgm:pt modelId="{7A8D3105-454E-4B75-BF15-B062C0C8CED3}">
      <dgm:prSet phldrT="[Texte]" custT="1"/>
      <dgm:spPr>
        <a:solidFill>
          <a:srgbClr val="00B0F0"/>
        </a:solidFill>
      </dgm:spPr>
      <dgm:t>
        <a:bodyPr/>
        <a:lstStyle/>
        <a:p>
          <a:r>
            <a:rPr lang="fr-FR" sz="1900" b="1" dirty="0"/>
            <a:t>Digital Transition</a:t>
          </a:r>
        </a:p>
      </dgm:t>
    </dgm:pt>
    <dgm:pt modelId="{932945DB-BB61-4CBD-A694-9384FC4DA14A}" type="parTrans" cxnId="{6FBE7C5F-9564-4F6B-8843-8888DA2CEA2E}">
      <dgm:prSet/>
      <dgm:spPr/>
      <dgm:t>
        <a:bodyPr/>
        <a:lstStyle/>
        <a:p>
          <a:endParaRPr lang="fr-FR" sz="1900" b="1"/>
        </a:p>
      </dgm:t>
    </dgm:pt>
    <dgm:pt modelId="{5B7D03EB-93E2-49B9-9462-59927E408926}" type="sibTrans" cxnId="{6FBE7C5F-9564-4F6B-8843-8888DA2CEA2E}">
      <dgm:prSet/>
      <dgm:spPr/>
      <dgm:t>
        <a:bodyPr/>
        <a:lstStyle/>
        <a:p>
          <a:endParaRPr lang="fr-FR" sz="1900" b="1"/>
        </a:p>
      </dgm:t>
    </dgm:pt>
    <dgm:pt modelId="{B5C138F9-E4B3-498D-B7BF-38BF322749A9}">
      <dgm:prSet phldrT="[Texte]" custT="1"/>
      <dgm:spPr>
        <a:solidFill>
          <a:srgbClr val="92D050"/>
        </a:solidFill>
      </dgm:spPr>
      <dgm:t>
        <a:bodyPr/>
        <a:lstStyle/>
        <a:p>
          <a:r>
            <a:rPr lang="fr-FR" sz="1900" b="1" dirty="0"/>
            <a:t>Blended Learning</a:t>
          </a:r>
        </a:p>
      </dgm:t>
    </dgm:pt>
    <dgm:pt modelId="{48343E84-F46A-4FC5-87DF-94E1C2ABB787}" type="parTrans" cxnId="{327F8ED8-8B42-4E94-B771-4024B986D1EC}">
      <dgm:prSet/>
      <dgm:spPr/>
      <dgm:t>
        <a:bodyPr/>
        <a:lstStyle/>
        <a:p>
          <a:endParaRPr lang="fr-FR" sz="1900" b="1"/>
        </a:p>
      </dgm:t>
    </dgm:pt>
    <dgm:pt modelId="{8AAF8D50-EDD4-4323-BBC9-516ED09E2CBB}" type="sibTrans" cxnId="{327F8ED8-8B42-4E94-B771-4024B986D1EC}">
      <dgm:prSet/>
      <dgm:spPr/>
      <dgm:t>
        <a:bodyPr/>
        <a:lstStyle/>
        <a:p>
          <a:endParaRPr lang="fr-FR" sz="1900" b="1"/>
        </a:p>
      </dgm:t>
    </dgm:pt>
    <dgm:pt modelId="{8A4C18E9-8490-401B-AB0F-D96AC2399995}" type="pres">
      <dgm:prSet presAssocID="{D8BE2B12-8EA2-4785-9E25-3837567099F4}" presName="Name0" presStyleCnt="0">
        <dgm:presLayoutVars>
          <dgm:dir/>
          <dgm:animLvl val="lvl"/>
          <dgm:resizeHandles val="exact"/>
        </dgm:presLayoutVars>
      </dgm:prSet>
      <dgm:spPr/>
    </dgm:pt>
    <dgm:pt modelId="{23DC88EA-F04A-4916-A208-308A6BFBC72C}" type="pres">
      <dgm:prSet presAssocID="{7A8D3105-454E-4B75-BF15-B062C0C8CED3}" presName="parTxOnly" presStyleLbl="node1" presStyleIdx="0" presStyleCnt="2" custLinFactNeighborX="-167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38C3B9-5739-426C-81E4-06E3042009F5}" type="pres">
      <dgm:prSet presAssocID="{5B7D03EB-93E2-49B9-9462-59927E408926}" presName="parTxOnlySpace" presStyleCnt="0"/>
      <dgm:spPr/>
    </dgm:pt>
    <dgm:pt modelId="{B9E31942-AAF3-4FE5-95FB-DF04C2714A8E}" type="pres">
      <dgm:prSet presAssocID="{B5C138F9-E4B3-498D-B7BF-38BF322749A9}" presName="parTxOnly" presStyleLbl="node1" presStyleIdx="1" presStyleCnt="2" custLinFactX="11480" custLinFactNeighborX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4CE805-BC06-4BEE-ABB9-9E662BDFB926}" type="presOf" srcId="{7A8D3105-454E-4B75-BF15-B062C0C8CED3}" destId="{23DC88EA-F04A-4916-A208-308A6BFBC72C}" srcOrd="0" destOrd="0" presId="urn:microsoft.com/office/officeart/2005/8/layout/chevron1"/>
    <dgm:cxn modelId="{DFAD705C-26F7-42A9-A71A-FFD3FB4DC019}" type="presOf" srcId="{D8BE2B12-8EA2-4785-9E25-3837567099F4}" destId="{8A4C18E9-8490-401B-AB0F-D96AC2399995}" srcOrd="0" destOrd="0" presId="urn:microsoft.com/office/officeart/2005/8/layout/chevron1"/>
    <dgm:cxn modelId="{327F8ED8-8B42-4E94-B771-4024B986D1EC}" srcId="{D8BE2B12-8EA2-4785-9E25-3837567099F4}" destId="{B5C138F9-E4B3-498D-B7BF-38BF322749A9}" srcOrd="1" destOrd="0" parTransId="{48343E84-F46A-4FC5-87DF-94E1C2ABB787}" sibTransId="{8AAF8D50-EDD4-4323-BBC9-516ED09E2CBB}"/>
    <dgm:cxn modelId="{B930C609-194C-4D5B-B0AB-5FE2BE437E86}" type="presOf" srcId="{B5C138F9-E4B3-498D-B7BF-38BF322749A9}" destId="{B9E31942-AAF3-4FE5-95FB-DF04C2714A8E}" srcOrd="0" destOrd="0" presId="urn:microsoft.com/office/officeart/2005/8/layout/chevron1"/>
    <dgm:cxn modelId="{6FBE7C5F-9564-4F6B-8843-8888DA2CEA2E}" srcId="{D8BE2B12-8EA2-4785-9E25-3837567099F4}" destId="{7A8D3105-454E-4B75-BF15-B062C0C8CED3}" srcOrd="0" destOrd="0" parTransId="{932945DB-BB61-4CBD-A694-9384FC4DA14A}" sibTransId="{5B7D03EB-93E2-49B9-9462-59927E408926}"/>
    <dgm:cxn modelId="{725BFAE4-EFDC-4F00-B7D6-377C4C333AB6}" type="presParOf" srcId="{8A4C18E9-8490-401B-AB0F-D96AC2399995}" destId="{23DC88EA-F04A-4916-A208-308A6BFBC72C}" srcOrd="0" destOrd="0" presId="urn:microsoft.com/office/officeart/2005/8/layout/chevron1"/>
    <dgm:cxn modelId="{58E6F6B3-FE5F-4466-8919-FADE03886907}" type="presParOf" srcId="{8A4C18E9-8490-401B-AB0F-D96AC2399995}" destId="{0638C3B9-5739-426C-81E4-06E3042009F5}" srcOrd="1" destOrd="0" presId="urn:microsoft.com/office/officeart/2005/8/layout/chevron1"/>
    <dgm:cxn modelId="{1C88A4AF-A07C-42D5-8C95-B2CE238AAA1F}" type="presParOf" srcId="{8A4C18E9-8490-401B-AB0F-D96AC2399995}" destId="{B9E31942-AAF3-4FE5-95FB-DF04C2714A8E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C88EA-F04A-4916-A208-308A6BFBC72C}">
      <dsp:nvSpPr>
        <dsp:cNvPr id="0" name=""/>
        <dsp:cNvSpPr/>
      </dsp:nvSpPr>
      <dsp:spPr>
        <a:xfrm>
          <a:off x="0" y="0"/>
          <a:ext cx="4556651" cy="600501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Digital Transition</a:t>
          </a:r>
        </a:p>
      </dsp:txBody>
      <dsp:txXfrm>
        <a:off x="300251" y="0"/>
        <a:ext cx="3956150" cy="600501"/>
      </dsp:txXfrm>
    </dsp:sp>
    <dsp:sp modelId="{B9E31942-AAF3-4FE5-95FB-DF04C2714A8E}">
      <dsp:nvSpPr>
        <dsp:cNvPr id="0" name=""/>
        <dsp:cNvSpPr/>
      </dsp:nvSpPr>
      <dsp:spPr>
        <a:xfrm>
          <a:off x="4116232" y="0"/>
          <a:ext cx="4556651" cy="600501"/>
        </a:xfrm>
        <a:prstGeom prst="chevron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010" tIns="25337" rIns="25337" bIns="25337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900" b="1" kern="1200" dirty="0"/>
            <a:t>Blended Learning</a:t>
          </a:r>
        </a:p>
      </dsp:txBody>
      <dsp:txXfrm>
        <a:off x="4416483" y="0"/>
        <a:ext cx="3956150" cy="600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83A40F-27D0-4173-98C1-A88512268D24}" type="datetimeFigureOut">
              <a:rPr lang="fr-FR" smtClean="0"/>
              <a:t>28/04/2024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630D1-D513-4FA3-AFE8-1634CBF24B2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783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/>
              <a:t>Bonjour</a:t>
            </a:r>
            <a:r>
              <a:rPr lang="fr-FR" sz="1600" baseline="0" dirty="0"/>
              <a:t> à tous, Chers Elèves de la ……………, Je suis …………………………….……. votre enseignant.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81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dirty="0"/>
              <a:t>Au cours de cette</a:t>
            </a:r>
            <a:r>
              <a:rPr lang="fr-FR" sz="1600" baseline="0" dirty="0"/>
              <a:t> séquence , il vous sera présenté </a:t>
            </a:r>
          </a:p>
          <a:p>
            <a:r>
              <a:rPr lang="fr-FR" sz="1600" baseline="0" dirty="0"/>
              <a:t> Les objectifs de la session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6146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/>
              <a:t>…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03951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sz="1600" baseline="0" dirty="0"/>
              <a:t>…</a:t>
            </a:r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8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z="1600" baseline="0" dirty="0"/>
          </a:p>
          <a:p>
            <a:endParaRPr lang="fr-FR" sz="16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0630D1-D513-4FA3-AFE8-1634CBF24B2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356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t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 userDrawn="1"/>
        </p:nvGrpSpPr>
        <p:grpSpPr>
          <a:xfrm>
            <a:off x="29233" y="31830"/>
            <a:ext cx="12051930" cy="1381334"/>
            <a:chOff x="30653" y="-36029"/>
            <a:chExt cx="12113087" cy="1568517"/>
          </a:xfrm>
        </p:grpSpPr>
        <p:pic>
          <p:nvPicPr>
            <p:cNvPr id="23" name="Image 1" descr="Une image contenant texte, Police, logo, Bleu électrique&#10;&#10;Description générée automatiquement">
              <a:extLst>
                <a:ext uri="{FF2B5EF4-FFF2-40B4-BE49-F238E27FC236}">
                  <a16:creationId xmlns:a16="http://schemas.microsoft.com/office/drawing/2014/main" id="{724B7200-7F35-1F35-F93A-56D4672D72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07839" y="59398"/>
              <a:ext cx="3550685" cy="768971"/>
            </a:xfrm>
            <a:prstGeom prst="rect">
              <a:avLst/>
            </a:prstGeom>
          </p:spPr>
        </p:pic>
        <p:sp>
          <p:nvSpPr>
            <p:cNvPr id="24" name="TextBox 2">
              <a:extLst>
                <a:ext uri="{FF2B5EF4-FFF2-40B4-BE49-F238E27FC236}">
                  <a16:creationId xmlns:a16="http://schemas.microsoft.com/office/drawing/2014/main" id="{3B1C7B06-60DD-3A7F-B3BB-AD995F663524}"/>
                </a:ext>
              </a:extLst>
            </p:cNvPr>
            <p:cNvSpPr txBox="1"/>
            <p:nvPr/>
          </p:nvSpPr>
          <p:spPr>
            <a:xfrm>
              <a:off x="5886908" y="702229"/>
              <a:ext cx="24896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1269B2"/>
                  </a:solidFill>
                </a:rPr>
                <a:t>Maghreb</a:t>
              </a:r>
            </a:p>
          </p:txBody>
        </p:sp>
        <p:pic>
          <p:nvPicPr>
            <p:cNvPr id="25" name="Image 5">
              <a:extLst>
                <a:ext uri="{FF2B5EF4-FFF2-40B4-BE49-F238E27FC236}">
                  <a16:creationId xmlns:a16="http://schemas.microsoft.com/office/drawing/2014/main" id="{7F012574-A5E4-B69E-7EBF-79FCBD6DD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0653" y="18013"/>
              <a:ext cx="2171701" cy="1514475"/>
            </a:xfrm>
            <a:prstGeom prst="rect">
              <a:avLst/>
            </a:prstGeom>
          </p:spPr>
        </p:pic>
        <p:pic>
          <p:nvPicPr>
            <p:cNvPr id="26" name="Image 7">
              <a:extLst>
                <a:ext uri="{FF2B5EF4-FFF2-40B4-BE49-F238E27FC236}">
                  <a16:creationId xmlns:a16="http://schemas.microsoft.com/office/drawing/2014/main" id="{7AEDABB4-9D86-1BB6-8153-8E048F8D0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9391015" y="-36029"/>
              <a:ext cx="2752725" cy="1543050"/>
            </a:xfrm>
            <a:prstGeom prst="rect">
              <a:avLst/>
            </a:prstGeom>
          </p:spPr>
        </p:pic>
      </p:grpSp>
      <p:sp>
        <p:nvSpPr>
          <p:cNvPr id="7" name="Sous-titre 2">
            <a:extLst>
              <a:ext uri="{FF2B5EF4-FFF2-40B4-BE49-F238E27FC236}">
                <a16:creationId xmlns:a16="http://schemas.microsoft.com/office/drawing/2014/main" id="{38BA5779-C20E-41DA-A4FC-64816C802C25}"/>
              </a:ext>
            </a:extLst>
          </p:cNvPr>
          <p:cNvSpPr txBox="1">
            <a:spLocks/>
          </p:cNvSpPr>
          <p:nvPr userDrawn="1"/>
        </p:nvSpPr>
        <p:spPr>
          <a:xfrm>
            <a:off x="1423914" y="3057236"/>
            <a:ext cx="9422913" cy="2956053"/>
          </a:xfrm>
          <a:prstGeom prst="roundRect">
            <a:avLst>
              <a:gd name="adj" fmla="val 3078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2800" b="1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28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fr-FR" sz="400" b="1" baseline="0" dirty="0" smtClean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fr-FR" sz="1600" b="1" baseline="0" dirty="0" smtClean="0">
                <a:solidFill>
                  <a:schemeClr val="accent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Alger Mai 2024</a:t>
            </a:r>
            <a:endParaRPr lang="fr-FR" sz="900" b="1" dirty="0">
              <a:solidFill>
                <a:schemeClr val="accent1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EC21A6C-F316-BEEE-D4DE-096E798F2E64}"/>
              </a:ext>
            </a:extLst>
          </p:cNvPr>
          <p:cNvSpPr/>
          <p:nvPr userDrawn="1"/>
        </p:nvSpPr>
        <p:spPr>
          <a:xfrm>
            <a:off x="25401" y="1481696"/>
            <a:ext cx="12219940" cy="126150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36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sz="24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20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</a:t>
            </a:r>
          </a:p>
          <a:p>
            <a:pPr algn="ctr">
              <a:lnSpc>
                <a:spcPct val="100000"/>
              </a:lnSpc>
            </a:pPr>
            <a:r>
              <a:rPr lang="fr-FR" sz="20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 dans le sillage des objectifs du développement durable</a:t>
            </a:r>
            <a:endParaRPr lang="en-US" sz="20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9" name="Image 1">
            <a:extLst>
              <a:ext uri="{FF2B5EF4-FFF2-40B4-BE49-F238E27FC236}">
                <a16:creationId xmlns:a16="http://schemas.microsoft.com/office/drawing/2014/main" id="{BB86352C-9243-F1BA-E172-F185E87879B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2737" y="6015845"/>
            <a:ext cx="1304003" cy="850917"/>
          </a:xfrm>
          <a:prstGeom prst="rect">
            <a:avLst/>
          </a:prstGeom>
        </p:spPr>
      </p:pic>
      <p:pic>
        <p:nvPicPr>
          <p:cNvPr id="10" name="Image 3">
            <a:extLst>
              <a:ext uri="{FF2B5EF4-FFF2-40B4-BE49-F238E27FC236}">
                <a16:creationId xmlns:a16="http://schemas.microsoft.com/office/drawing/2014/main" id="{81D02D99-C831-B538-BCA8-B81DD036EFF8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11" name="Image 8">
            <a:extLst>
              <a:ext uri="{FF2B5EF4-FFF2-40B4-BE49-F238E27FC236}">
                <a16:creationId xmlns:a16="http://schemas.microsoft.com/office/drawing/2014/main" id="{A4F4BA04-4F03-2CE3-4706-1D78ABBBA219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1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ond-Sl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2A20663-21E6-4D90-32D7-BFFB5033E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98173"/>
            <a:ext cx="1304003" cy="85091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577D62-D77A-2FB4-1476-DC87E0ED26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FF35C989-5CEB-2873-D209-5E2843092F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E33BB1-6463-7A56-EFBF-D6BA7C5FDC4B}"/>
              </a:ext>
            </a:extLst>
          </p:cNvPr>
          <p:cNvSpPr/>
          <p:nvPr userDrawn="1"/>
        </p:nvSpPr>
        <p:spPr>
          <a:xfrm>
            <a:off x="5523" y="50460"/>
            <a:ext cx="12186477" cy="8085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2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17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  dans le sillage des objectifs du développement durable</a:t>
            </a:r>
            <a:endParaRPr lang="en-US" sz="17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" y="858983"/>
            <a:ext cx="12192001" cy="471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defRPr sz="3600" b="1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6063" y="911947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BFC0048-4C2F-49A0-9176-AED2AAA593FD}" type="slidenum">
              <a:rPr lang="en-US" smtClean="0"/>
              <a:pPr/>
              <a:t>‹#›</a:t>
            </a:fld>
            <a:r>
              <a:rPr lang="en-US" dirty="0" smtClean="0"/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305710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Fort-Tech-Session_Introduc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BB86352C-9243-F1BA-E172-F185E87879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737" y="6093622"/>
            <a:ext cx="1304003" cy="850917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1D02D99-C831-B538-BCA8-B81DD036EFF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5" name="Image 8">
            <a:extLst>
              <a:ext uri="{FF2B5EF4-FFF2-40B4-BE49-F238E27FC236}">
                <a16:creationId xmlns:a16="http://schemas.microsoft.com/office/drawing/2014/main" id="{A4F4BA04-4F03-2CE3-4706-1D78ABBBA21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1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604607" y="6139543"/>
            <a:ext cx="10702490" cy="405979"/>
            <a:chOff x="604607" y="6139543"/>
            <a:chExt cx="10702490" cy="405979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A31D2FA-D94C-784A-EBF4-50D3DDAE66A6}"/>
                </a:ext>
              </a:extLst>
            </p:cNvPr>
            <p:cNvCxnSpPr>
              <a:cxnSpLocks/>
            </p:cNvCxnSpPr>
            <p:nvPr/>
          </p:nvCxnSpPr>
          <p:spPr>
            <a:xfrm>
              <a:off x="604607" y="6139543"/>
              <a:ext cx="10702490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C23E1F6-5A29-C1D3-EE99-211DC9E1C78F}"/>
                </a:ext>
              </a:extLst>
            </p:cNvPr>
            <p:cNvSpPr txBox="1"/>
            <p:nvPr/>
          </p:nvSpPr>
          <p:spPr>
            <a:xfrm>
              <a:off x="1235876" y="6255399"/>
              <a:ext cx="167098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rabat@unesco.org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54276A3-962F-33CD-C250-01313DDF16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56399" y="6271874"/>
              <a:ext cx="262993" cy="24941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FE7C89DA-937E-155E-B676-01FBFD54CD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098486" y="6272529"/>
              <a:ext cx="287849" cy="27299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3B71CDC0-3EF0-3835-0B99-DE9DEBC76E2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408599" y="6253975"/>
              <a:ext cx="273213" cy="259111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D6FADF6-E04E-7965-1C9F-3F5456920961}"/>
                </a:ext>
              </a:extLst>
            </p:cNvPr>
            <p:cNvSpPr txBox="1"/>
            <p:nvPr/>
          </p:nvSpPr>
          <p:spPr>
            <a:xfrm>
              <a:off x="3386641" y="6256076"/>
              <a:ext cx="2927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https://www.unesco.org/fr/fieldoffice/rabat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C04F2CD-3E0E-52AD-19F5-6E9404E0D963}"/>
                </a:ext>
              </a:extLst>
            </p:cNvPr>
            <p:cNvSpPr txBox="1"/>
            <p:nvPr/>
          </p:nvSpPr>
          <p:spPr>
            <a:xfrm>
              <a:off x="7116198" y="6260495"/>
              <a:ext cx="139207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rgbClr val="0077D4"/>
                  </a:solidFill>
                  <a:latin typeface="+mj-lt"/>
                </a:rPr>
                <a:t>unesco_maghreb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AEA954F1-C37B-081A-01DC-CFFFBDAFAC2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858474" y="6249282"/>
              <a:ext cx="308321" cy="284650"/>
            </a:xfrm>
            <a:prstGeom prst="rect">
              <a:avLst/>
            </a:prstGeom>
          </p:spPr>
        </p:pic>
      </p:grpSp>
      <p:sp>
        <p:nvSpPr>
          <p:cNvPr id="17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65481" y="33634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pic>
        <p:nvPicPr>
          <p:cNvPr id="18" name="Image 17" descr="888.t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601" y="78666"/>
            <a:ext cx="11575108" cy="2140843"/>
          </a:xfrm>
          <a:prstGeom prst="rect">
            <a:avLst/>
          </a:prstGeom>
        </p:spPr>
      </p:pic>
      <p:sp>
        <p:nvSpPr>
          <p:cNvPr id="20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85801" y="33634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438201" y="3515846"/>
            <a:ext cx="11238500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1ED183-0B9D-509D-3701-9BAC2CD7F391}"/>
              </a:ext>
            </a:extLst>
          </p:cNvPr>
          <p:cNvSpPr/>
          <p:nvPr userDrawn="1"/>
        </p:nvSpPr>
        <p:spPr>
          <a:xfrm>
            <a:off x="-1" y="3115188"/>
            <a:ext cx="12192001" cy="1479729"/>
          </a:xfrm>
          <a:prstGeom prst="rect">
            <a:avLst/>
          </a:prstGeom>
          <a:solidFill>
            <a:srgbClr val="1369B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cap="none" dirty="0" err="1">
              <a:solidFill>
                <a:schemeClr val="bg1"/>
              </a:solidFill>
              <a:latin typeface="Gill Sans MT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CF9D9EE0-093F-5239-4E25-E7173F42CC34}"/>
              </a:ext>
            </a:extLst>
          </p:cNvPr>
          <p:cNvSpPr txBox="1"/>
          <p:nvPr userDrawn="1"/>
        </p:nvSpPr>
        <p:spPr>
          <a:xfrm>
            <a:off x="264953" y="3668245"/>
            <a:ext cx="11238503" cy="861774"/>
          </a:xfrm>
          <a:prstGeom prst="rect">
            <a:avLst/>
          </a:prstGeom>
          <a:noFill/>
          <a:ln w="38100" cmpd="sng">
            <a:noFill/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tx1">
                  <a:lumMod val="75000"/>
                  <a:lumOff val="25000"/>
                </a:schemeClr>
              </a:buClr>
              <a:buSzPct val="97000"/>
            </a:pPr>
            <a:r>
              <a:rPr lang="en-US" sz="5000" b="1" dirty="0" smtClean="0">
                <a:solidFill>
                  <a:schemeClr val="bg1"/>
                </a:solidFill>
              </a:rPr>
              <a:t>MERCI</a:t>
            </a:r>
            <a:endParaRPr lang="en-US" sz="5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28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B622FA-0D10-4C44-A91E-199DB6E2B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F17AB92-AEEC-4104-9F49-9013E15B8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E7A49B-954B-4AFF-958C-29152E5EB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439DBD-7DB1-46BD-919B-4650A0EAA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7A1A2E-077A-4712-ADCF-F6B750A9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3DE8B-56E1-4673-9B0C-F9EF0A3E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745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me 6">
            <a:extLst>
              <a:ext uri="{FF2B5EF4-FFF2-40B4-BE49-F238E27FC236}">
                <a16:creationId xmlns:a16="http://schemas.microsoft.com/office/drawing/2014/main" id="{4B52EC4F-EAE2-4FED-8548-EFC4964821FF}"/>
              </a:ext>
            </a:extLst>
          </p:cNvPr>
          <p:cNvGraphicFramePr/>
          <p:nvPr userDrawn="1">
            <p:extLst/>
          </p:nvPr>
        </p:nvGraphicFramePr>
        <p:xfrm>
          <a:off x="3519116" y="0"/>
          <a:ext cx="8672884" cy="6005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0195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ond-Sl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B2A20663-21E6-4D90-32D7-BFFB5033EF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98173"/>
            <a:ext cx="1304003" cy="850917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44577D62-D77A-2FB4-1476-DC87E0ED260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07329" y="6081028"/>
            <a:ext cx="1461934" cy="776972"/>
          </a:xfrm>
          <a:prstGeom prst="rect">
            <a:avLst/>
          </a:prstGeom>
        </p:spPr>
      </p:pic>
      <p:pic>
        <p:nvPicPr>
          <p:cNvPr id="8" name="Image 8">
            <a:extLst>
              <a:ext uri="{FF2B5EF4-FFF2-40B4-BE49-F238E27FC236}">
                <a16:creationId xmlns:a16="http://schemas.microsoft.com/office/drawing/2014/main" id="{FF35C989-5CEB-2873-D209-5E2843092F6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29857" y="6372638"/>
            <a:ext cx="1606504" cy="43873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E33BB1-6463-7A56-EFBF-D6BA7C5FDC4B}"/>
              </a:ext>
            </a:extLst>
          </p:cNvPr>
          <p:cNvSpPr/>
          <p:nvPr userDrawn="1"/>
        </p:nvSpPr>
        <p:spPr>
          <a:xfrm>
            <a:off x="5523" y="50460"/>
            <a:ext cx="12186477" cy="80852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برنامج دعم</a:t>
            </a:r>
            <a:r>
              <a:rPr lang="ar-DZ" sz="28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ar-SA" sz="2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جودة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التعليم</a:t>
            </a:r>
            <a:r>
              <a:rPr lang="ar-SA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في </a:t>
            </a:r>
            <a:r>
              <a:rPr lang="ar-D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الجزائر في سياق أهداف التنمية المستدامة</a:t>
            </a:r>
            <a:endParaRPr lang="fr-FR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fr-FR" sz="1700" b="1" i="1" kern="1200" cap="all" baseline="0" dirty="0">
                <a:solidFill>
                  <a:srgbClr val="FFFFFF"/>
                </a:solidFill>
                <a:latin typeface="Calibri" panose="020F0502020204030204" pitchFamily="34" charset="0"/>
                <a:ea typeface="+mj-ea"/>
                <a:cs typeface="Arial" panose="020B0604020202020204" pitchFamily="34" charset="0"/>
              </a:rPr>
              <a:t>Programme d’appui à une éducation de qualité en Algérie  dans le sillage des objectifs du développement durable</a:t>
            </a:r>
            <a:endParaRPr lang="en-US" sz="1700" b="1" i="1" kern="1200" cap="all" baseline="0" dirty="0">
              <a:solidFill>
                <a:srgbClr val="FFFFFF"/>
              </a:solidFill>
              <a:latin typeface="Calibri" panose="020F050202020403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" y="858983"/>
            <a:ext cx="12192001" cy="4710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>
            <a:lvl1pPr>
              <a:defRPr sz="3600" b="1" cap="small" baseline="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26063" y="911947"/>
            <a:ext cx="27432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BFC0048-4C2F-49A0-9176-AED2AAA593FD}" type="slidenum">
              <a:rPr lang="en-US" smtClean="0"/>
              <a:pPr/>
              <a:t>‹#›</a:t>
            </a:fld>
            <a:r>
              <a:rPr lang="en-US" dirty="0" smtClean="0"/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1290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7367277-A8EC-4571-A13C-7EB1C5FE50E0}"/>
              </a:ext>
            </a:extLst>
          </p:cNvPr>
          <p:cNvSpPr/>
          <p:nvPr userDrawn="1"/>
        </p:nvSpPr>
        <p:spPr>
          <a:xfrm>
            <a:off x="-2" y="6358960"/>
            <a:ext cx="2023338" cy="499040"/>
          </a:xfrm>
          <a:prstGeom prst="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Version 3.0-2022</a:t>
            </a:r>
            <a:r>
              <a:rPr lang="fr-FR" sz="1400" dirty="0"/>
              <a:t>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8B6E403-7F5C-488A-8298-900B504FB3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4982" y="2181606"/>
            <a:ext cx="1986582" cy="2002475"/>
          </a:xfrm>
          <a:prstGeom prst="rect">
            <a:avLst/>
          </a:prstGeom>
        </p:spPr>
      </p:pic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60E0D23F-39D0-44F5-9336-9539725FE8E4}"/>
              </a:ext>
            </a:extLst>
          </p:cNvPr>
          <p:cNvCxnSpPr>
            <a:cxnSpLocks/>
          </p:cNvCxnSpPr>
          <p:nvPr userDrawn="1"/>
        </p:nvCxnSpPr>
        <p:spPr>
          <a:xfrm>
            <a:off x="2023335" y="997526"/>
            <a:ext cx="0" cy="53614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62EC3C87-12D5-408C-8C67-C3AD9FC03B04}"/>
              </a:ext>
            </a:extLst>
          </p:cNvPr>
          <p:cNvSpPr/>
          <p:nvPr userDrawn="1"/>
        </p:nvSpPr>
        <p:spPr>
          <a:xfrm>
            <a:off x="2001567" y="6333857"/>
            <a:ext cx="10154810" cy="499040"/>
          </a:xfrm>
          <a:prstGeom prst="rect">
            <a:avLst/>
          </a:prstGeom>
          <a:solidFill>
            <a:srgbClr val="FF66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Team of UNESCO-AVCN / RCVA    NGO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BBFBC92E-3696-4186-B7ED-559D88EA77B9}"/>
              </a:ext>
            </a:extLst>
          </p:cNvPr>
          <p:cNvGrpSpPr/>
          <p:nvPr userDrawn="1"/>
        </p:nvGrpSpPr>
        <p:grpSpPr>
          <a:xfrm>
            <a:off x="7322970" y="-3925"/>
            <a:ext cx="4876949" cy="421540"/>
            <a:chOff x="4777504" y="0"/>
            <a:chExt cx="5298489" cy="421540"/>
          </a:xfrm>
        </p:grpSpPr>
        <p:sp>
          <p:nvSpPr>
            <p:cNvPr id="12" name="Flèche : chevron 11">
              <a:extLst>
                <a:ext uri="{FF2B5EF4-FFF2-40B4-BE49-F238E27FC236}">
                  <a16:creationId xmlns:a16="http://schemas.microsoft.com/office/drawing/2014/main" id="{30EB2B53-CBEC-4B17-9909-7CDF16D263A4}"/>
                </a:ext>
              </a:extLst>
            </p:cNvPr>
            <p:cNvSpPr/>
            <p:nvPr userDrawn="1"/>
          </p:nvSpPr>
          <p:spPr>
            <a:xfrm>
              <a:off x="4777504" y="0"/>
              <a:ext cx="5298489" cy="42154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558941"/>
                <a:satOff val="-28848"/>
                <a:lumOff val="3533"/>
                <a:alphaOff val="0"/>
              </a:schemeClr>
            </a:fillRef>
            <a:effectRef idx="0">
              <a:schemeClr val="accent2">
                <a:hueOff val="-2558941"/>
                <a:satOff val="-28848"/>
                <a:lumOff val="353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Flèche : chevron 4">
              <a:extLst>
                <a:ext uri="{FF2B5EF4-FFF2-40B4-BE49-F238E27FC236}">
                  <a16:creationId xmlns:a16="http://schemas.microsoft.com/office/drawing/2014/main" id="{C04689B1-F8DD-4603-ADAD-4CC4FD4EA237}"/>
                </a:ext>
              </a:extLst>
            </p:cNvPr>
            <p:cNvSpPr txBox="1"/>
            <p:nvPr userDrawn="1"/>
          </p:nvSpPr>
          <p:spPr>
            <a:xfrm>
              <a:off x="4988274" y="0"/>
              <a:ext cx="4876949" cy="421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0013" tIns="33338" rIns="33338" bIns="33338" numCol="1" spcCol="1270" anchor="ctr" anchorCtr="0">
              <a:noAutofit/>
            </a:bodyPr>
            <a:lstStyle/>
            <a:p>
              <a:pPr marL="0" lvl="0" indent="0" algn="ctr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500" b="1" kern="1200" dirty="0">
                  <a:solidFill>
                    <a:schemeClr val="bg1"/>
                  </a:solidFill>
                </a:rPr>
                <a:t>Blended learning</a:t>
              </a:r>
              <a:r>
                <a:rPr lang="en-US" sz="2500" b="1" kern="1200" dirty="0">
                  <a:solidFill>
                    <a:srgbClr val="008000"/>
                  </a:solidFill>
                </a:rPr>
                <a:t> </a:t>
              </a:r>
              <a:endParaRPr lang="fr-FR" sz="2500" kern="1200" dirty="0"/>
            </a:p>
          </p:txBody>
        </p: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EA70675E-ECDD-4CB5-8ABE-790D70022ECF}"/>
              </a:ext>
            </a:extLst>
          </p:cNvPr>
          <p:cNvGrpSpPr/>
          <p:nvPr userDrawn="1"/>
        </p:nvGrpSpPr>
        <p:grpSpPr>
          <a:xfrm>
            <a:off x="2988860" y="-18439"/>
            <a:ext cx="5110111" cy="421540"/>
            <a:chOff x="8863" y="0"/>
            <a:chExt cx="5298489" cy="421540"/>
          </a:xfrm>
        </p:grpSpPr>
        <p:sp>
          <p:nvSpPr>
            <p:cNvPr id="15" name="Flèche : chevron 14">
              <a:extLst>
                <a:ext uri="{FF2B5EF4-FFF2-40B4-BE49-F238E27FC236}">
                  <a16:creationId xmlns:a16="http://schemas.microsoft.com/office/drawing/2014/main" id="{25196713-7026-4B9E-ADB1-A54EDB2D86A2}"/>
                </a:ext>
              </a:extLst>
            </p:cNvPr>
            <p:cNvSpPr/>
            <p:nvPr userDrawn="1"/>
          </p:nvSpPr>
          <p:spPr>
            <a:xfrm>
              <a:off x="8863" y="0"/>
              <a:ext cx="5298489" cy="421540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lèche : chevron 4">
              <a:extLst>
                <a:ext uri="{FF2B5EF4-FFF2-40B4-BE49-F238E27FC236}">
                  <a16:creationId xmlns:a16="http://schemas.microsoft.com/office/drawing/2014/main" id="{856BB84D-8D2F-4A10-BA3B-011B2CFA6780}"/>
                </a:ext>
              </a:extLst>
            </p:cNvPr>
            <p:cNvSpPr txBox="1"/>
            <p:nvPr userDrawn="1"/>
          </p:nvSpPr>
          <p:spPr>
            <a:xfrm>
              <a:off x="219633" y="0"/>
              <a:ext cx="3815903" cy="4215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6012" tIns="32004" rIns="32004" bIns="32004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b="1" kern="1200" dirty="0">
                  <a:solidFill>
                    <a:schemeClr val="bg1"/>
                  </a:solidFill>
                </a:rPr>
                <a:t>             Digital Transition</a:t>
              </a:r>
              <a:endParaRPr lang="fr-FR" sz="1700" kern="12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Image 16">
            <a:extLst>
              <a:ext uri="{FF2B5EF4-FFF2-40B4-BE49-F238E27FC236}">
                <a16:creationId xmlns:a16="http://schemas.microsoft.com/office/drawing/2014/main" id="{71A128FF-C732-4D42-806A-65CAE76942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768" y="-3447"/>
            <a:ext cx="3543300" cy="10009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DE3B5A2-0B79-4FB2-A1F9-54D9AA300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A621FC-CE76-4C49-9488-9F9FACCB5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A5F2543-3051-4694-B522-534543945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C4CF58-4F28-45B5-AE47-472E0D038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4C0DA45-B1C9-4A80-B77F-CEF768E36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3DE8B-56E1-4673-9B0C-F9EF0A3E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348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4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32836" y="3089123"/>
            <a:ext cx="805688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#Nom de l’Institution</a:t>
            </a:r>
          </a:p>
          <a:p>
            <a:pPr algn="ctr"/>
            <a:endParaRPr lang="fr-FR" sz="1400" b="1" dirty="0">
              <a:solidFill>
                <a:schemeClr val="accent5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4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de la Classe</a:t>
            </a:r>
          </a:p>
          <a:p>
            <a:pPr algn="ctr"/>
            <a:r>
              <a:rPr lang="fr-FR" sz="24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du Module</a:t>
            </a:r>
          </a:p>
          <a:p>
            <a:pPr algn="ctr"/>
            <a:endParaRPr lang="fr-FR" sz="1400" b="1" dirty="0" smtClean="0">
              <a:solidFill>
                <a:schemeClr val="accent5">
                  <a:lumMod val="5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fr-FR" sz="2400" b="1" dirty="0" smtClean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NOM </a:t>
            </a:r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 LA SESSION </a:t>
            </a:r>
          </a:p>
          <a:p>
            <a:pPr algn="ctr"/>
            <a:r>
              <a:rPr lang="fr-FR" sz="2400" b="1" dirty="0" smtClean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SEQUENCE  </a:t>
            </a:r>
            <a:r>
              <a:rPr lang="fr-FR" sz="2400" b="1" dirty="0">
                <a:solidFill>
                  <a:schemeClr val="accent5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FINALE</a:t>
            </a:r>
          </a:p>
        </p:txBody>
      </p:sp>
    </p:spTree>
    <p:extLst>
      <p:ext uri="{BB962C8B-B14F-4D97-AF65-F5344CB8AC3E}">
        <p14:creationId xmlns:p14="http://schemas.microsoft.com/office/powerpoint/2010/main" val="365026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2"/>
          <p:cNvSpPr txBox="1">
            <a:spLocks/>
          </p:cNvSpPr>
          <p:nvPr/>
        </p:nvSpPr>
        <p:spPr>
          <a:xfrm>
            <a:off x="1446049" y="1985264"/>
            <a:ext cx="9648986" cy="33479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l"/>
            <a:r>
              <a:rPr lang="en-US" sz="2800" b="1" cap="all" dirty="0" smtClean="0">
                <a:solidFill>
                  <a:schemeClr val="accent1">
                    <a:lumMod val="50000"/>
                  </a:schemeClr>
                </a:solidFill>
              </a:rPr>
              <a:t>Résumé </a:t>
            </a:r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de la SEQUENCE </a:t>
            </a:r>
          </a:p>
          <a:p>
            <a:pPr lvl="1" algn="l"/>
            <a:endParaRPr lang="en-US" sz="2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 algn="l"/>
            <a:r>
              <a:rPr lang="en-US" sz="2800" b="1" cap="all" dirty="0">
                <a:solidFill>
                  <a:schemeClr val="accent1">
                    <a:lumMod val="50000"/>
                  </a:schemeClr>
                </a:solidFill>
              </a:rPr>
              <a:t>PREPARATION DE L’EXAMEN</a:t>
            </a:r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endParaRPr lang="en-US" sz="1800" b="1" cap="all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Sommaire</a:t>
            </a:r>
            <a:r>
              <a:rPr lang="en-US" dirty="0"/>
              <a:t> de la </a:t>
            </a:r>
            <a:r>
              <a:rPr lang="en-US" dirty="0" err="1"/>
              <a:t>Séquence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2881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Espace réservé du contenu 2"/>
          <p:cNvSpPr txBox="1">
            <a:spLocks/>
          </p:cNvSpPr>
          <p:nvPr/>
        </p:nvSpPr>
        <p:spPr>
          <a:xfrm>
            <a:off x="1168348" y="2096081"/>
            <a:ext cx="9855303" cy="39958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cours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sequence les notions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suivantes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ont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été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abordées</a:t>
            </a: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Notion 1 :</a:t>
            </a:r>
          </a:p>
          <a:p>
            <a:pPr marL="0" indent="0" algn="just">
              <a:buNone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Notion 2 :</a:t>
            </a:r>
          </a:p>
          <a:p>
            <a:pPr marL="0" indent="0" algn="just">
              <a:buNone/>
            </a:pPr>
            <a:r>
              <a:rPr lang="en-US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Notion 3 :</a:t>
            </a:r>
          </a:p>
          <a:p>
            <a:pPr marL="0" indent="0" algn="just">
              <a:buNone/>
            </a:pPr>
            <a:endParaRPr lang="fr-FR" sz="3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3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36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5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Résumé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7443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contenu 2"/>
          <p:cNvSpPr txBox="1">
            <a:spLocks/>
          </p:cNvSpPr>
          <p:nvPr/>
        </p:nvSpPr>
        <p:spPr>
          <a:xfrm>
            <a:off x="1046516" y="2133845"/>
            <a:ext cx="9855303" cy="39895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L’évaluation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pour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cette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séquence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porte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sur : 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: 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 :</a:t>
            </a:r>
          </a:p>
          <a:p>
            <a:pPr marL="0" indent="0" algn="just">
              <a:buNone/>
            </a:pP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4000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Résultat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 :</a:t>
            </a:r>
          </a:p>
          <a:p>
            <a:pPr marL="0" indent="0" algn="just">
              <a:buNone/>
            </a:pPr>
            <a:endParaRPr lang="fr-FR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fr-FR" sz="32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fr-FR" sz="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éValuation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963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2"/>
          <p:cNvSpPr txBox="1">
            <a:spLocks/>
          </p:cNvSpPr>
          <p:nvPr/>
        </p:nvSpPr>
        <p:spPr>
          <a:xfrm>
            <a:off x="756092" y="1553834"/>
            <a:ext cx="9855302" cy="40370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3200" b="1" cap="all" dirty="0">
              <a:solidFill>
                <a:srgbClr val="FF0000"/>
              </a:solidFill>
            </a:endParaRPr>
          </a:p>
          <a:p>
            <a:endParaRPr lang="en-US" sz="1800" b="1" cap="all" dirty="0"/>
          </a:p>
          <a:p>
            <a:pPr lvl="1" algn="l"/>
            <a:endParaRPr lang="en-US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en-US" sz="1800" b="1" cap="all" dirty="0"/>
          </a:p>
          <a:p>
            <a:pPr lvl="2" algn="l">
              <a:buFont typeface="Wingdings" panose="05000000000000000000" pitchFamily="2" charset="2"/>
              <a:buChar char="v"/>
            </a:pPr>
            <a:endParaRPr lang="en-US" sz="16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/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 algn="l">
              <a:buFont typeface="Wingdings" panose="05000000000000000000" pitchFamily="2" charset="2"/>
              <a:buChar char="v"/>
            </a:pPr>
            <a:endParaRPr lang="fr-FR" sz="1800" b="1" cap="all" dirty="0"/>
          </a:p>
          <a:p>
            <a:pPr lvl="1"/>
            <a:endParaRPr lang="en-US" sz="1800" b="1" cap="al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BFC0048-4C2F-49A0-9176-AED2AAA593FD}" type="slidenum">
              <a:rPr lang="en-US" smtClean="0"/>
              <a:pPr/>
              <a:t>5</a:t>
            </a:fld>
            <a:r>
              <a:rPr lang="en-US" smtClean="0"/>
              <a:t>/15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2660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8192</TotalTime>
  <Words>113</Words>
  <Application>Microsoft Office PowerPoint</Application>
  <PresentationFormat>Widescreen</PresentationFormat>
  <Paragraphs>49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Gill Sans MT</vt:lpstr>
      <vt:lpstr>Times New Roman</vt:lpstr>
      <vt:lpstr>Wingdings</vt:lpstr>
      <vt:lpstr>Thème Office</vt:lpstr>
      <vt:lpstr>PowerPoint Presentation</vt:lpstr>
      <vt:lpstr>Sommaire de la Séquence</vt:lpstr>
      <vt:lpstr>Résumé </vt:lpstr>
      <vt:lpstr>éValuation</vt:lpstr>
      <vt:lpstr>CONCLUSION</vt:lpstr>
      <vt:lpstr>Diaporama personnalisé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Club réseaux</dc:title>
  <cp:lastModifiedBy>Hadda Cherroun</cp:lastModifiedBy>
  <cp:revision>606</cp:revision>
  <dcterms:created xsi:type="dcterms:W3CDTF">2016-06-08T05:12:31Z</dcterms:created>
  <dcterms:modified xsi:type="dcterms:W3CDTF">2024-04-28T09:05:52Z</dcterms:modified>
</cp:coreProperties>
</file>